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3" r:id="rId4"/>
    <p:sldMasterId id="214748369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Roboto Black"/>
      <p:bold r:id="rId18"/>
      <p:boldItalic r:id="rId19"/>
    </p:embeddedFont>
    <p:embeddedFont>
      <p:font typeface="Staatliches"/>
      <p:regular r:id="rId20"/>
    </p:embeddedFont>
    <p:embeddedFont>
      <p:font typeface="Roboto"/>
      <p:regular r:id="rId21"/>
      <p:bold r:id="rId22"/>
      <p:italic r:id="rId23"/>
      <p:boldItalic r:id="rId24"/>
    </p:embeddedFont>
    <p:embeddedFont>
      <p:font typeface="Roboto Medium"/>
      <p:regular r:id="rId25"/>
      <p:bold r:id="rId26"/>
      <p:italic r:id="rId27"/>
      <p:boldItalic r:id="rId28"/>
    </p:embeddedFont>
    <p:embeddedFont>
      <p:font typeface="Inconsolata"/>
      <p:regular r:id="rId29"/>
      <p:bold r:id="rId30"/>
    </p:embeddedFont>
    <p:embeddedFont>
      <p:font typeface="Playfair Display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  <p:embeddedFont>
      <p:font typeface="Oswald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swald-bold.fntdata"/><Relationship Id="rId20" Type="http://schemas.openxmlformats.org/officeDocument/2006/relationships/font" Target="fonts/Staatliches-regular.fntdata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Medium-bold.fntdata"/><Relationship Id="rId25" Type="http://schemas.openxmlformats.org/officeDocument/2006/relationships/font" Target="fonts/RobotoMedium-regular.fntdata"/><Relationship Id="rId28" Type="http://schemas.openxmlformats.org/officeDocument/2006/relationships/font" Target="fonts/RobotoMedium-boldItalic.fntdata"/><Relationship Id="rId27" Type="http://schemas.openxmlformats.org/officeDocument/2006/relationships/font" Target="fonts/RobotoMedium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Inconsolata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layfairDisplay-regular.fntdata"/><Relationship Id="rId30" Type="http://schemas.openxmlformats.org/officeDocument/2006/relationships/font" Target="fonts/Inconsolata-bold.fntdata"/><Relationship Id="rId11" Type="http://schemas.openxmlformats.org/officeDocument/2006/relationships/slide" Target="slides/slide5.xml"/><Relationship Id="rId33" Type="http://schemas.openxmlformats.org/officeDocument/2006/relationships/font" Target="fonts/PlayfairDisplay-italic.fntdata"/><Relationship Id="rId10" Type="http://schemas.openxmlformats.org/officeDocument/2006/relationships/slide" Target="slides/slide4.xml"/><Relationship Id="rId32" Type="http://schemas.openxmlformats.org/officeDocument/2006/relationships/font" Target="fonts/PlayfairDisplay-bold.fntdata"/><Relationship Id="rId13" Type="http://schemas.openxmlformats.org/officeDocument/2006/relationships/slide" Target="slides/slide7.xml"/><Relationship Id="rId35" Type="http://schemas.openxmlformats.org/officeDocument/2006/relationships/font" Target="fonts/Lato-regular.fntdata"/><Relationship Id="rId12" Type="http://schemas.openxmlformats.org/officeDocument/2006/relationships/slide" Target="slides/slide6.xml"/><Relationship Id="rId34" Type="http://schemas.openxmlformats.org/officeDocument/2006/relationships/font" Target="fonts/PlayfairDisplay-boldItalic.fntdata"/><Relationship Id="rId15" Type="http://schemas.openxmlformats.org/officeDocument/2006/relationships/slide" Target="slides/slide9.xml"/><Relationship Id="rId37" Type="http://schemas.openxmlformats.org/officeDocument/2006/relationships/font" Target="fonts/Lato-italic.fntdata"/><Relationship Id="rId14" Type="http://schemas.openxmlformats.org/officeDocument/2006/relationships/slide" Target="slides/slide8.xml"/><Relationship Id="rId36" Type="http://schemas.openxmlformats.org/officeDocument/2006/relationships/font" Target="fonts/Lato-bold.fntdata"/><Relationship Id="rId17" Type="http://schemas.openxmlformats.org/officeDocument/2006/relationships/slide" Target="slides/slide11.xml"/><Relationship Id="rId39" Type="http://schemas.openxmlformats.org/officeDocument/2006/relationships/font" Target="fonts/Oswald-regular.fntdata"/><Relationship Id="rId16" Type="http://schemas.openxmlformats.org/officeDocument/2006/relationships/slide" Target="slides/slide10.xml"/><Relationship Id="rId38" Type="http://schemas.openxmlformats.org/officeDocument/2006/relationships/font" Target="fonts/Lato-boldItalic.fntdata"/><Relationship Id="rId19" Type="http://schemas.openxmlformats.org/officeDocument/2006/relationships/font" Target="fonts/RobotoBlack-boldItalic.fntdata"/><Relationship Id="rId18" Type="http://schemas.openxmlformats.org/officeDocument/2006/relationships/font" Target="fonts/RobotoBlack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2940d1db15_4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2940d1db15_4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1ba65f9e78_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1ba65f9e78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294e201f76_0_2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294e201f76_0_2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2940d1db15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2940d1db15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 sz="14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Sehingga menyebabkan </a:t>
            </a:r>
            <a:r>
              <a:rPr b="1" lang="id" sz="14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dua pertiga dari pelanggan tersebut mengubah perilaku belanja mereka</a:t>
            </a:r>
            <a:r>
              <a:rPr lang="id" sz="14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– banyak yang memilih untuk membeli lebih sedikit produk di toko itu atau berhenti berbelanja di toko tersebut.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1ba65f9e78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1ba65f9e78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2940d1db15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2940d1db15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2940d1db15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2940d1db15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2940d1db15_4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2940d1db15_4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2940d1db15_4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2940d1db15_4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294e201f76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294e201f76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1_1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869950" y="2803108"/>
            <a:ext cx="3403800" cy="10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2" name="Google Shape;52;p13"/>
          <p:cNvSpPr txBox="1"/>
          <p:nvPr>
            <p:ph hasCustomPrompt="1" idx="2" type="title"/>
          </p:nvPr>
        </p:nvSpPr>
        <p:spPr>
          <a:xfrm>
            <a:off x="4086975" y="1796683"/>
            <a:ext cx="970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3171375" y="4044008"/>
            <a:ext cx="2801400" cy="6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54" name="Google Shape;54;p13"/>
          <p:cNvCxnSpPr/>
          <p:nvPr/>
        </p:nvCxnSpPr>
        <p:spPr>
          <a:xfrm flipH="1">
            <a:off x="225" y="-181700"/>
            <a:ext cx="2764200" cy="27645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terangan 1">
  <p:cSld name="CAPTION_ONLY_1">
    <p:bg>
      <p:bgPr>
        <a:solidFill>
          <a:schemeClr val="accen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2235950" y="1888950"/>
            <a:ext cx="4672200" cy="136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7" name="Google Shape;57;p14"/>
          <p:cNvGrpSpPr/>
          <p:nvPr/>
        </p:nvGrpSpPr>
        <p:grpSpPr>
          <a:xfrm>
            <a:off x="-523385" y="-59216"/>
            <a:ext cx="4006809" cy="467817"/>
            <a:chOff x="-130275" y="155783"/>
            <a:chExt cx="4702275" cy="549017"/>
          </a:xfrm>
        </p:grpSpPr>
        <p:sp>
          <p:nvSpPr>
            <p:cNvPr id="58" name="Google Shape;58;p14"/>
            <p:cNvSpPr/>
            <p:nvPr/>
          </p:nvSpPr>
          <p:spPr>
            <a:xfrm>
              <a:off x="-130275" y="155783"/>
              <a:ext cx="4702275" cy="164800"/>
            </a:xfrm>
            <a:custGeom>
              <a:rect b="b" l="l" r="r" t="t"/>
              <a:pathLst>
                <a:path extrusionOk="0" h="6592" w="188091">
                  <a:moveTo>
                    <a:pt x="0" y="6051"/>
                  </a:moveTo>
                  <a:cubicBezTo>
                    <a:pt x="8168" y="5309"/>
                    <a:pt x="16184" y="2235"/>
                    <a:pt x="24373" y="2690"/>
                  </a:cubicBezTo>
                  <a:cubicBezTo>
                    <a:pt x="33424" y="3193"/>
                    <a:pt x="42449" y="6577"/>
                    <a:pt x="51435" y="5379"/>
                  </a:cubicBezTo>
                  <a:cubicBezTo>
                    <a:pt x="61882" y="3987"/>
                    <a:pt x="72267" y="-816"/>
                    <a:pt x="82700" y="673"/>
                  </a:cubicBezTo>
                  <a:cubicBezTo>
                    <a:pt x="87629" y="1377"/>
                    <a:pt x="91843" y="5713"/>
                    <a:pt x="96819" y="5547"/>
                  </a:cubicBezTo>
                  <a:cubicBezTo>
                    <a:pt x="107563" y="5189"/>
                    <a:pt x="117838" y="0"/>
                    <a:pt x="128588" y="0"/>
                  </a:cubicBezTo>
                  <a:cubicBezTo>
                    <a:pt x="137978" y="0"/>
                    <a:pt x="146607" y="6087"/>
                    <a:pt x="155986" y="6556"/>
                  </a:cubicBezTo>
                  <a:cubicBezTo>
                    <a:pt x="161819" y="6848"/>
                    <a:pt x="167459" y="3866"/>
                    <a:pt x="173299" y="3866"/>
                  </a:cubicBezTo>
                  <a:cubicBezTo>
                    <a:pt x="178238" y="3866"/>
                    <a:pt x="184072" y="7578"/>
                    <a:pt x="188091" y="4707"/>
                  </a:cubicBezTo>
                </a:path>
              </a:pathLst>
            </a:custGeom>
            <a:noFill/>
            <a:ln cap="flat" cmpd="sng" w="381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9" name="Google Shape;59;p14"/>
            <p:cNvSpPr/>
            <p:nvPr/>
          </p:nvSpPr>
          <p:spPr>
            <a:xfrm>
              <a:off x="-130275" y="347892"/>
              <a:ext cx="4702275" cy="164800"/>
            </a:xfrm>
            <a:custGeom>
              <a:rect b="b" l="l" r="r" t="t"/>
              <a:pathLst>
                <a:path extrusionOk="0" h="6592" w="188091">
                  <a:moveTo>
                    <a:pt x="0" y="6051"/>
                  </a:moveTo>
                  <a:cubicBezTo>
                    <a:pt x="8168" y="5309"/>
                    <a:pt x="16184" y="2235"/>
                    <a:pt x="24373" y="2690"/>
                  </a:cubicBezTo>
                  <a:cubicBezTo>
                    <a:pt x="33424" y="3193"/>
                    <a:pt x="42449" y="6577"/>
                    <a:pt x="51435" y="5379"/>
                  </a:cubicBezTo>
                  <a:cubicBezTo>
                    <a:pt x="61882" y="3987"/>
                    <a:pt x="72267" y="-816"/>
                    <a:pt x="82700" y="673"/>
                  </a:cubicBezTo>
                  <a:cubicBezTo>
                    <a:pt x="87629" y="1377"/>
                    <a:pt x="91843" y="5713"/>
                    <a:pt x="96819" y="5547"/>
                  </a:cubicBezTo>
                  <a:cubicBezTo>
                    <a:pt x="107563" y="5189"/>
                    <a:pt x="117838" y="0"/>
                    <a:pt x="128588" y="0"/>
                  </a:cubicBezTo>
                  <a:cubicBezTo>
                    <a:pt x="137978" y="0"/>
                    <a:pt x="146607" y="6087"/>
                    <a:pt x="155986" y="6556"/>
                  </a:cubicBezTo>
                  <a:cubicBezTo>
                    <a:pt x="161819" y="6848"/>
                    <a:pt x="167459" y="3866"/>
                    <a:pt x="173299" y="3866"/>
                  </a:cubicBezTo>
                  <a:cubicBezTo>
                    <a:pt x="178238" y="3866"/>
                    <a:pt x="184072" y="7578"/>
                    <a:pt x="188091" y="4707"/>
                  </a:cubicBezTo>
                </a:path>
              </a:pathLst>
            </a:custGeom>
            <a:noFill/>
            <a:ln cap="flat" cmpd="sng" w="381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0" name="Google Shape;60;p14"/>
            <p:cNvSpPr/>
            <p:nvPr/>
          </p:nvSpPr>
          <p:spPr>
            <a:xfrm>
              <a:off x="-130275" y="540000"/>
              <a:ext cx="4702275" cy="164800"/>
            </a:xfrm>
            <a:custGeom>
              <a:rect b="b" l="l" r="r" t="t"/>
              <a:pathLst>
                <a:path extrusionOk="0" h="6592" w="188091">
                  <a:moveTo>
                    <a:pt x="0" y="6051"/>
                  </a:moveTo>
                  <a:cubicBezTo>
                    <a:pt x="8168" y="5309"/>
                    <a:pt x="16184" y="2235"/>
                    <a:pt x="24373" y="2690"/>
                  </a:cubicBezTo>
                  <a:cubicBezTo>
                    <a:pt x="33424" y="3193"/>
                    <a:pt x="42449" y="6577"/>
                    <a:pt x="51435" y="5379"/>
                  </a:cubicBezTo>
                  <a:cubicBezTo>
                    <a:pt x="61882" y="3987"/>
                    <a:pt x="72267" y="-816"/>
                    <a:pt x="82700" y="673"/>
                  </a:cubicBezTo>
                  <a:cubicBezTo>
                    <a:pt x="87629" y="1377"/>
                    <a:pt x="91843" y="5713"/>
                    <a:pt x="96819" y="5547"/>
                  </a:cubicBezTo>
                  <a:cubicBezTo>
                    <a:pt x="107563" y="5189"/>
                    <a:pt x="117838" y="0"/>
                    <a:pt x="128588" y="0"/>
                  </a:cubicBezTo>
                  <a:cubicBezTo>
                    <a:pt x="137978" y="0"/>
                    <a:pt x="146607" y="6087"/>
                    <a:pt x="155986" y="6556"/>
                  </a:cubicBezTo>
                  <a:cubicBezTo>
                    <a:pt x="161819" y="6848"/>
                    <a:pt x="167459" y="3866"/>
                    <a:pt x="173299" y="3866"/>
                  </a:cubicBezTo>
                  <a:cubicBezTo>
                    <a:pt x="178238" y="3866"/>
                    <a:pt x="184072" y="7578"/>
                    <a:pt x="188091" y="4707"/>
                  </a:cubicBezTo>
                </a:path>
              </a:pathLst>
            </a:custGeom>
            <a:noFill/>
            <a:ln cap="flat" cmpd="sng" w="381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61" name="Google Shape;61;p14"/>
          <p:cNvGrpSpPr/>
          <p:nvPr/>
        </p:nvGrpSpPr>
        <p:grpSpPr>
          <a:xfrm>
            <a:off x="5660590" y="4701238"/>
            <a:ext cx="4006809" cy="467817"/>
            <a:chOff x="-130275" y="-36325"/>
            <a:chExt cx="4702275" cy="549017"/>
          </a:xfrm>
        </p:grpSpPr>
        <p:sp>
          <p:nvSpPr>
            <p:cNvPr id="62" name="Google Shape;62;p14"/>
            <p:cNvSpPr/>
            <p:nvPr/>
          </p:nvSpPr>
          <p:spPr>
            <a:xfrm>
              <a:off x="-130275" y="-36325"/>
              <a:ext cx="4702275" cy="164800"/>
            </a:xfrm>
            <a:custGeom>
              <a:rect b="b" l="l" r="r" t="t"/>
              <a:pathLst>
                <a:path extrusionOk="0" h="6592" w="188091">
                  <a:moveTo>
                    <a:pt x="0" y="6051"/>
                  </a:moveTo>
                  <a:cubicBezTo>
                    <a:pt x="8168" y="5309"/>
                    <a:pt x="16184" y="2235"/>
                    <a:pt x="24373" y="2690"/>
                  </a:cubicBezTo>
                  <a:cubicBezTo>
                    <a:pt x="33424" y="3193"/>
                    <a:pt x="42449" y="6577"/>
                    <a:pt x="51435" y="5379"/>
                  </a:cubicBezTo>
                  <a:cubicBezTo>
                    <a:pt x="61882" y="3987"/>
                    <a:pt x="72267" y="-816"/>
                    <a:pt x="82700" y="673"/>
                  </a:cubicBezTo>
                  <a:cubicBezTo>
                    <a:pt x="87629" y="1377"/>
                    <a:pt x="91843" y="5713"/>
                    <a:pt x="96819" y="5547"/>
                  </a:cubicBezTo>
                  <a:cubicBezTo>
                    <a:pt x="107563" y="5189"/>
                    <a:pt x="117838" y="0"/>
                    <a:pt x="128588" y="0"/>
                  </a:cubicBezTo>
                  <a:cubicBezTo>
                    <a:pt x="137978" y="0"/>
                    <a:pt x="146607" y="6087"/>
                    <a:pt x="155986" y="6556"/>
                  </a:cubicBezTo>
                  <a:cubicBezTo>
                    <a:pt x="161819" y="6848"/>
                    <a:pt x="167459" y="3866"/>
                    <a:pt x="173299" y="3866"/>
                  </a:cubicBezTo>
                  <a:cubicBezTo>
                    <a:pt x="178238" y="3866"/>
                    <a:pt x="184072" y="7578"/>
                    <a:pt x="188091" y="4707"/>
                  </a:cubicBezTo>
                </a:path>
              </a:pathLst>
            </a:custGeom>
            <a:noFill/>
            <a:ln cap="flat" cmpd="sng" w="381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3" name="Google Shape;63;p14"/>
            <p:cNvSpPr/>
            <p:nvPr/>
          </p:nvSpPr>
          <p:spPr>
            <a:xfrm>
              <a:off x="-130275" y="155783"/>
              <a:ext cx="4702275" cy="164800"/>
            </a:xfrm>
            <a:custGeom>
              <a:rect b="b" l="l" r="r" t="t"/>
              <a:pathLst>
                <a:path extrusionOk="0" h="6592" w="188091">
                  <a:moveTo>
                    <a:pt x="0" y="6051"/>
                  </a:moveTo>
                  <a:cubicBezTo>
                    <a:pt x="8168" y="5309"/>
                    <a:pt x="16184" y="2235"/>
                    <a:pt x="24373" y="2690"/>
                  </a:cubicBezTo>
                  <a:cubicBezTo>
                    <a:pt x="33424" y="3193"/>
                    <a:pt x="42449" y="6577"/>
                    <a:pt x="51435" y="5379"/>
                  </a:cubicBezTo>
                  <a:cubicBezTo>
                    <a:pt x="61882" y="3987"/>
                    <a:pt x="72267" y="-816"/>
                    <a:pt x="82700" y="673"/>
                  </a:cubicBezTo>
                  <a:cubicBezTo>
                    <a:pt x="87629" y="1377"/>
                    <a:pt x="91843" y="5713"/>
                    <a:pt x="96819" y="5547"/>
                  </a:cubicBezTo>
                  <a:cubicBezTo>
                    <a:pt x="107563" y="5189"/>
                    <a:pt x="117838" y="0"/>
                    <a:pt x="128588" y="0"/>
                  </a:cubicBezTo>
                  <a:cubicBezTo>
                    <a:pt x="137978" y="0"/>
                    <a:pt x="146607" y="6087"/>
                    <a:pt x="155986" y="6556"/>
                  </a:cubicBezTo>
                  <a:cubicBezTo>
                    <a:pt x="161819" y="6848"/>
                    <a:pt x="167459" y="3866"/>
                    <a:pt x="173299" y="3866"/>
                  </a:cubicBezTo>
                  <a:cubicBezTo>
                    <a:pt x="178238" y="3866"/>
                    <a:pt x="184072" y="7578"/>
                    <a:pt x="188091" y="4707"/>
                  </a:cubicBezTo>
                </a:path>
              </a:pathLst>
            </a:custGeom>
            <a:noFill/>
            <a:ln cap="flat" cmpd="sng" w="381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4" name="Google Shape;64;p14"/>
            <p:cNvSpPr/>
            <p:nvPr/>
          </p:nvSpPr>
          <p:spPr>
            <a:xfrm>
              <a:off x="-130275" y="347892"/>
              <a:ext cx="4702275" cy="164800"/>
            </a:xfrm>
            <a:custGeom>
              <a:rect b="b" l="l" r="r" t="t"/>
              <a:pathLst>
                <a:path extrusionOk="0" h="6592" w="188091">
                  <a:moveTo>
                    <a:pt x="0" y="6051"/>
                  </a:moveTo>
                  <a:cubicBezTo>
                    <a:pt x="8168" y="5309"/>
                    <a:pt x="16184" y="2235"/>
                    <a:pt x="24373" y="2690"/>
                  </a:cubicBezTo>
                  <a:cubicBezTo>
                    <a:pt x="33424" y="3193"/>
                    <a:pt x="42449" y="6577"/>
                    <a:pt x="51435" y="5379"/>
                  </a:cubicBezTo>
                  <a:cubicBezTo>
                    <a:pt x="61882" y="3987"/>
                    <a:pt x="72267" y="-816"/>
                    <a:pt x="82700" y="673"/>
                  </a:cubicBezTo>
                  <a:cubicBezTo>
                    <a:pt x="87629" y="1377"/>
                    <a:pt x="91843" y="5713"/>
                    <a:pt x="96819" y="5547"/>
                  </a:cubicBezTo>
                  <a:cubicBezTo>
                    <a:pt x="107563" y="5189"/>
                    <a:pt x="117838" y="0"/>
                    <a:pt x="128588" y="0"/>
                  </a:cubicBezTo>
                  <a:cubicBezTo>
                    <a:pt x="137978" y="0"/>
                    <a:pt x="146607" y="6087"/>
                    <a:pt x="155986" y="6556"/>
                  </a:cubicBezTo>
                  <a:cubicBezTo>
                    <a:pt x="161819" y="6848"/>
                    <a:pt x="167459" y="3866"/>
                    <a:pt x="173299" y="3866"/>
                  </a:cubicBezTo>
                  <a:cubicBezTo>
                    <a:pt x="178238" y="3866"/>
                    <a:pt x="184072" y="7578"/>
                    <a:pt x="188091" y="4707"/>
                  </a:cubicBezTo>
                </a:path>
              </a:pathLst>
            </a:custGeom>
            <a:noFill/>
            <a:ln cap="flat" cmpd="sng" w="3810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ctrTitle"/>
          </p:nvPr>
        </p:nvSpPr>
        <p:spPr>
          <a:xfrm>
            <a:off x="969975" y="1260325"/>
            <a:ext cx="2806200" cy="2090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0" name="Google Shape;70;p16"/>
          <p:cNvSpPr txBox="1"/>
          <p:nvPr>
            <p:ph idx="1" type="subTitle"/>
          </p:nvPr>
        </p:nvSpPr>
        <p:spPr>
          <a:xfrm>
            <a:off x="969975" y="3332025"/>
            <a:ext cx="29133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/>
          <p:nvPr/>
        </p:nvSpPr>
        <p:spPr>
          <a:xfrm>
            <a:off x="540000" y="540000"/>
            <a:ext cx="8064300" cy="4063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7"/>
          <p:cNvSpPr/>
          <p:nvPr/>
        </p:nvSpPr>
        <p:spPr>
          <a:xfrm>
            <a:off x="666750" y="673050"/>
            <a:ext cx="7810500" cy="379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7"/>
          <p:cNvSpPr txBox="1"/>
          <p:nvPr>
            <p:ph type="title"/>
          </p:nvPr>
        </p:nvSpPr>
        <p:spPr>
          <a:xfrm>
            <a:off x="1771688" y="2429913"/>
            <a:ext cx="5667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5" name="Google Shape;75;p17"/>
          <p:cNvSpPr txBox="1"/>
          <p:nvPr>
            <p:ph hasCustomPrompt="1" idx="2" type="title"/>
          </p:nvPr>
        </p:nvSpPr>
        <p:spPr>
          <a:xfrm>
            <a:off x="1705025" y="1362075"/>
            <a:ext cx="2238300" cy="177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771688" y="3157413"/>
            <a:ext cx="56673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/>
          <p:nvPr/>
        </p:nvSpPr>
        <p:spPr>
          <a:xfrm>
            <a:off x="540000" y="540000"/>
            <a:ext cx="8604300" cy="406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8"/>
          <p:cNvSpPr txBox="1"/>
          <p:nvPr>
            <p:ph type="title"/>
          </p:nvPr>
        </p:nvSpPr>
        <p:spPr>
          <a:xfrm>
            <a:off x="720000" y="1680487"/>
            <a:ext cx="32949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720000" y="2353325"/>
            <a:ext cx="3090000" cy="11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>
                <a:latin typeface="Inconsolata"/>
                <a:ea typeface="Inconsolata"/>
                <a:cs typeface="Inconsolata"/>
                <a:sym typeface="Inconsolata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1" name="Google Shape;81;p18"/>
          <p:cNvSpPr/>
          <p:nvPr/>
        </p:nvSpPr>
        <p:spPr>
          <a:xfrm>
            <a:off x="0" y="460350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/>
          <p:nvPr/>
        </p:nvSpPr>
        <p:spPr>
          <a:xfrm>
            <a:off x="540000" y="540000"/>
            <a:ext cx="8946900" cy="406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9"/>
          <p:cNvSpPr txBox="1"/>
          <p:nvPr>
            <p:ph idx="1" type="body"/>
          </p:nvPr>
        </p:nvSpPr>
        <p:spPr>
          <a:xfrm>
            <a:off x="1261400" y="2158600"/>
            <a:ext cx="2515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Inconsolata"/>
                <a:ea typeface="Inconsolata"/>
                <a:cs typeface="Inconsolata"/>
                <a:sym typeface="Inconsolata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" name="Google Shape;85;p19"/>
          <p:cNvSpPr txBox="1"/>
          <p:nvPr>
            <p:ph idx="2" type="body"/>
          </p:nvPr>
        </p:nvSpPr>
        <p:spPr>
          <a:xfrm>
            <a:off x="5367100" y="2158600"/>
            <a:ext cx="2515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Inconsolata"/>
                <a:ea typeface="Inconsolata"/>
                <a:cs typeface="Inconsolata"/>
                <a:sym typeface="Inconsolata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6" name="Google Shape;86;p19"/>
          <p:cNvSpPr txBox="1"/>
          <p:nvPr>
            <p:ph type="title"/>
          </p:nvPr>
        </p:nvSpPr>
        <p:spPr>
          <a:xfrm>
            <a:off x="1552700" y="1825063"/>
            <a:ext cx="1932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7" name="Google Shape;87;p19"/>
          <p:cNvSpPr txBox="1"/>
          <p:nvPr>
            <p:ph idx="3" type="title"/>
          </p:nvPr>
        </p:nvSpPr>
        <p:spPr>
          <a:xfrm>
            <a:off x="5658400" y="1828650"/>
            <a:ext cx="1932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8" name="Google Shape;88;p19"/>
          <p:cNvSpPr txBox="1"/>
          <p:nvPr>
            <p:ph idx="4"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type="title"/>
          </p:nvPr>
        </p:nvSpPr>
        <p:spPr>
          <a:xfrm>
            <a:off x="720000" y="540000"/>
            <a:ext cx="6347700" cy="7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/>
          <p:nvPr>
            <p:ph idx="1" type="body"/>
          </p:nvPr>
        </p:nvSpPr>
        <p:spPr>
          <a:xfrm>
            <a:off x="5082300" y="2571750"/>
            <a:ext cx="3337800" cy="12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>
                <a:latin typeface="Inconsolata"/>
                <a:ea typeface="Inconsolata"/>
                <a:cs typeface="Inconsolata"/>
                <a:sym typeface="Inconsolata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" name="Google Shape;93;p21"/>
          <p:cNvSpPr txBox="1"/>
          <p:nvPr>
            <p:ph type="title"/>
          </p:nvPr>
        </p:nvSpPr>
        <p:spPr>
          <a:xfrm>
            <a:off x="710475" y="540000"/>
            <a:ext cx="3997500" cy="6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" name="Google Shape;94;p21"/>
          <p:cNvSpPr/>
          <p:nvPr/>
        </p:nvSpPr>
        <p:spPr>
          <a:xfrm flipH="1">
            <a:off x="4572000" y="540000"/>
            <a:ext cx="4032300" cy="406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1"/>
          <p:cNvSpPr/>
          <p:nvPr/>
        </p:nvSpPr>
        <p:spPr>
          <a:xfrm flipH="1">
            <a:off x="8604300" y="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/>
          <p:nvPr>
            <p:ph type="title"/>
          </p:nvPr>
        </p:nvSpPr>
        <p:spPr>
          <a:xfrm>
            <a:off x="2373450" y="1605000"/>
            <a:ext cx="4397100" cy="19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7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0" name="Google Shape;100;p2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1" name="Google Shape;101;p2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/>
          <p:nvPr>
            <p:ph hasCustomPrompt="1" type="title"/>
          </p:nvPr>
        </p:nvSpPr>
        <p:spPr>
          <a:xfrm>
            <a:off x="1571550" y="1733313"/>
            <a:ext cx="6000900" cy="126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6" name="Google Shape;106;p25"/>
          <p:cNvSpPr txBox="1"/>
          <p:nvPr>
            <p:ph idx="1" type="body"/>
          </p:nvPr>
        </p:nvSpPr>
        <p:spPr>
          <a:xfrm>
            <a:off x="1890750" y="2933788"/>
            <a:ext cx="53625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/>
          <p:nvPr/>
        </p:nvSpPr>
        <p:spPr>
          <a:xfrm>
            <a:off x="720000" y="540000"/>
            <a:ext cx="31224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5FAD5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/>
        </p:nvSpPr>
        <p:spPr>
          <a:xfrm>
            <a:off x="720000" y="540000"/>
            <a:ext cx="31224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5FAD5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11" name="Google Shape;111;p27"/>
          <p:cNvSpPr txBox="1"/>
          <p:nvPr/>
        </p:nvSpPr>
        <p:spPr>
          <a:xfrm>
            <a:off x="4296372" y="523315"/>
            <a:ext cx="1561800" cy="80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5FAD5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12" name="Google Shape;112;p27"/>
          <p:cNvSpPr txBox="1"/>
          <p:nvPr/>
        </p:nvSpPr>
        <p:spPr>
          <a:xfrm>
            <a:off x="4058172" y="1356813"/>
            <a:ext cx="20382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500">
              <a:solidFill>
                <a:srgbClr val="09612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13" name="Google Shape;113;p27"/>
          <p:cNvSpPr txBox="1"/>
          <p:nvPr/>
        </p:nvSpPr>
        <p:spPr>
          <a:xfrm>
            <a:off x="3993072" y="1790509"/>
            <a:ext cx="21684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9612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14" name="Google Shape;114;p27"/>
          <p:cNvSpPr txBox="1"/>
          <p:nvPr/>
        </p:nvSpPr>
        <p:spPr>
          <a:xfrm>
            <a:off x="4296372" y="2807739"/>
            <a:ext cx="1561800" cy="80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5FAD5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15" name="Google Shape;115;p27"/>
          <p:cNvSpPr txBox="1"/>
          <p:nvPr/>
        </p:nvSpPr>
        <p:spPr>
          <a:xfrm>
            <a:off x="4058172" y="3658585"/>
            <a:ext cx="20382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500">
              <a:solidFill>
                <a:srgbClr val="09612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16" name="Google Shape;116;p27"/>
          <p:cNvSpPr txBox="1"/>
          <p:nvPr/>
        </p:nvSpPr>
        <p:spPr>
          <a:xfrm>
            <a:off x="3993072" y="4092281"/>
            <a:ext cx="21684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9612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17" name="Google Shape;117;p27"/>
          <p:cNvSpPr txBox="1"/>
          <p:nvPr/>
        </p:nvSpPr>
        <p:spPr>
          <a:xfrm>
            <a:off x="6332452" y="1356813"/>
            <a:ext cx="20382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500">
              <a:solidFill>
                <a:srgbClr val="09612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18" name="Google Shape;118;p27"/>
          <p:cNvSpPr txBox="1"/>
          <p:nvPr/>
        </p:nvSpPr>
        <p:spPr>
          <a:xfrm>
            <a:off x="6267352" y="1790509"/>
            <a:ext cx="21684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9612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19" name="Google Shape;119;p27"/>
          <p:cNvSpPr txBox="1"/>
          <p:nvPr/>
        </p:nvSpPr>
        <p:spPr>
          <a:xfrm>
            <a:off x="6570652" y="2807739"/>
            <a:ext cx="1561800" cy="80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5FAD5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20" name="Google Shape;120;p27"/>
          <p:cNvSpPr txBox="1"/>
          <p:nvPr/>
        </p:nvSpPr>
        <p:spPr>
          <a:xfrm>
            <a:off x="6332452" y="3658585"/>
            <a:ext cx="20382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500">
              <a:solidFill>
                <a:srgbClr val="09612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21" name="Google Shape;121;p27"/>
          <p:cNvSpPr txBox="1"/>
          <p:nvPr/>
        </p:nvSpPr>
        <p:spPr>
          <a:xfrm>
            <a:off x="6267352" y="4092281"/>
            <a:ext cx="21684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9612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22" name="Google Shape;122;p27"/>
          <p:cNvSpPr txBox="1"/>
          <p:nvPr>
            <p:ph hasCustomPrompt="1" type="title"/>
          </p:nvPr>
        </p:nvSpPr>
        <p:spPr>
          <a:xfrm>
            <a:off x="473686" y="1858932"/>
            <a:ext cx="915900" cy="7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3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" name="Google Shape;123;p27"/>
          <p:cNvSpPr txBox="1"/>
          <p:nvPr>
            <p:ph hasCustomPrompt="1" idx="2" type="title"/>
          </p:nvPr>
        </p:nvSpPr>
        <p:spPr>
          <a:xfrm>
            <a:off x="2480695" y="1858932"/>
            <a:ext cx="915900" cy="7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3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4" name="Google Shape;124;p27"/>
          <p:cNvSpPr txBox="1"/>
          <p:nvPr>
            <p:ph hasCustomPrompt="1" idx="3" type="title"/>
          </p:nvPr>
        </p:nvSpPr>
        <p:spPr>
          <a:xfrm>
            <a:off x="4487705" y="1858932"/>
            <a:ext cx="915900" cy="7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3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27"/>
          <p:cNvSpPr txBox="1"/>
          <p:nvPr>
            <p:ph hasCustomPrompt="1" idx="4" type="title"/>
          </p:nvPr>
        </p:nvSpPr>
        <p:spPr>
          <a:xfrm>
            <a:off x="6494714" y="1858932"/>
            <a:ext cx="915900" cy="7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3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6" name="Google Shape;126;p27"/>
          <p:cNvSpPr txBox="1"/>
          <p:nvPr>
            <p:ph idx="1" type="subTitle"/>
          </p:nvPr>
        </p:nvSpPr>
        <p:spPr>
          <a:xfrm>
            <a:off x="6875714" y="2250183"/>
            <a:ext cx="16818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7"/>
          <p:cNvSpPr txBox="1"/>
          <p:nvPr>
            <p:ph idx="5" type="subTitle"/>
          </p:nvPr>
        </p:nvSpPr>
        <p:spPr>
          <a:xfrm>
            <a:off x="4861053" y="2250183"/>
            <a:ext cx="17712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7"/>
          <p:cNvSpPr/>
          <p:nvPr/>
        </p:nvSpPr>
        <p:spPr>
          <a:xfrm>
            <a:off x="0" y="4501200"/>
            <a:ext cx="9144000" cy="642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7"/>
          <p:cNvSpPr txBox="1"/>
          <p:nvPr>
            <p:ph idx="6" type="subTitle"/>
          </p:nvPr>
        </p:nvSpPr>
        <p:spPr>
          <a:xfrm>
            <a:off x="2851335" y="2250183"/>
            <a:ext cx="17586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7"/>
          <p:cNvSpPr txBox="1"/>
          <p:nvPr>
            <p:ph idx="7" type="subTitle"/>
          </p:nvPr>
        </p:nvSpPr>
        <p:spPr>
          <a:xfrm>
            <a:off x="854686" y="2250183"/>
            <a:ext cx="17712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7"/>
          <p:cNvSpPr txBox="1"/>
          <p:nvPr>
            <p:ph idx="8" type="subTitle"/>
          </p:nvPr>
        </p:nvSpPr>
        <p:spPr>
          <a:xfrm>
            <a:off x="854675" y="2569000"/>
            <a:ext cx="1794600" cy="7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7"/>
          <p:cNvSpPr txBox="1"/>
          <p:nvPr>
            <p:ph idx="9" type="subTitle"/>
          </p:nvPr>
        </p:nvSpPr>
        <p:spPr>
          <a:xfrm>
            <a:off x="6875714" y="2569002"/>
            <a:ext cx="1794600" cy="7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7"/>
          <p:cNvSpPr txBox="1"/>
          <p:nvPr>
            <p:ph idx="13" type="subTitle"/>
          </p:nvPr>
        </p:nvSpPr>
        <p:spPr>
          <a:xfrm>
            <a:off x="2851327" y="2569000"/>
            <a:ext cx="1794600" cy="7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7"/>
          <p:cNvSpPr txBox="1"/>
          <p:nvPr>
            <p:ph idx="14" type="subTitle"/>
          </p:nvPr>
        </p:nvSpPr>
        <p:spPr>
          <a:xfrm>
            <a:off x="4861047" y="2569000"/>
            <a:ext cx="1794600" cy="7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7"/>
          <p:cNvSpPr/>
          <p:nvPr/>
        </p:nvSpPr>
        <p:spPr>
          <a:xfrm>
            <a:off x="0" y="4603425"/>
            <a:ext cx="9144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7"/>
          <p:cNvSpPr txBox="1"/>
          <p:nvPr>
            <p:ph idx="15" type="title"/>
          </p:nvPr>
        </p:nvSpPr>
        <p:spPr>
          <a:xfrm>
            <a:off x="720000" y="540000"/>
            <a:ext cx="4450200" cy="6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1">
  <p:cSld name="CUSTOM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 txBox="1"/>
          <p:nvPr>
            <p:ph type="title"/>
          </p:nvPr>
        </p:nvSpPr>
        <p:spPr>
          <a:xfrm>
            <a:off x="5143575" y="1524975"/>
            <a:ext cx="32709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"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9"/>
          <p:cNvSpPr/>
          <p:nvPr/>
        </p:nvSpPr>
        <p:spPr>
          <a:xfrm flipH="1">
            <a:off x="-125" y="539850"/>
            <a:ext cx="9144000" cy="4063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9"/>
          <p:cNvSpPr txBox="1"/>
          <p:nvPr>
            <p:ph type="title"/>
          </p:nvPr>
        </p:nvSpPr>
        <p:spPr>
          <a:xfrm>
            <a:off x="3227208" y="1127917"/>
            <a:ext cx="974700" cy="7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2" name="Google Shape;142;p29"/>
          <p:cNvSpPr txBox="1"/>
          <p:nvPr>
            <p:ph idx="1" type="body"/>
          </p:nvPr>
        </p:nvSpPr>
        <p:spPr>
          <a:xfrm>
            <a:off x="1288706" y="3328568"/>
            <a:ext cx="2824500" cy="7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latin typeface="Inconsolata"/>
                <a:ea typeface="Inconsolata"/>
                <a:cs typeface="Inconsolata"/>
                <a:sym typeface="Inconsolata"/>
              </a:defRPr>
            </a:lvl1pPr>
            <a:lvl2pPr indent="-304800" lvl="1" marL="9144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3" name="Google Shape;143;p29"/>
          <p:cNvSpPr txBox="1"/>
          <p:nvPr>
            <p:ph idx="2" type="body"/>
          </p:nvPr>
        </p:nvSpPr>
        <p:spPr>
          <a:xfrm>
            <a:off x="5030083" y="1234390"/>
            <a:ext cx="2515500" cy="9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latin typeface="Inconsolata"/>
                <a:ea typeface="Inconsolata"/>
                <a:cs typeface="Inconsolata"/>
                <a:sym typeface="Inconsolata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4" name="Google Shape;144;p29"/>
          <p:cNvSpPr txBox="1"/>
          <p:nvPr>
            <p:ph idx="3" type="title"/>
          </p:nvPr>
        </p:nvSpPr>
        <p:spPr>
          <a:xfrm>
            <a:off x="2180206" y="3053888"/>
            <a:ext cx="1932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5" name="Google Shape;145;p29"/>
          <p:cNvSpPr txBox="1"/>
          <p:nvPr>
            <p:ph idx="4" type="title"/>
          </p:nvPr>
        </p:nvSpPr>
        <p:spPr>
          <a:xfrm>
            <a:off x="5030083" y="968700"/>
            <a:ext cx="1932900" cy="3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6" name="Google Shape;146;p29"/>
          <p:cNvSpPr txBox="1"/>
          <p:nvPr>
            <p:ph idx="5" type="title"/>
          </p:nvPr>
        </p:nvSpPr>
        <p:spPr>
          <a:xfrm>
            <a:off x="4842429" y="3229170"/>
            <a:ext cx="1821900" cy="7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7" name="Google Shape;147;p29"/>
          <p:cNvSpPr/>
          <p:nvPr/>
        </p:nvSpPr>
        <p:spPr>
          <a:xfrm>
            <a:off x="-125" y="539850"/>
            <a:ext cx="4572000" cy="202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9"/>
          <p:cNvSpPr/>
          <p:nvPr/>
        </p:nvSpPr>
        <p:spPr>
          <a:xfrm>
            <a:off x="4572000" y="2575251"/>
            <a:ext cx="4572000" cy="2020500"/>
          </a:xfrm>
          <a:prstGeom prst="rect">
            <a:avLst/>
          </a:prstGeom>
          <a:solidFill>
            <a:srgbClr val="DBD4D1">
              <a:alpha val="433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CUSTOM_3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/>
          <p:nvPr>
            <p:ph idx="1" type="subTitle"/>
          </p:nvPr>
        </p:nvSpPr>
        <p:spPr>
          <a:xfrm>
            <a:off x="720375" y="3026459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51" name="Google Shape;151;p30"/>
          <p:cNvSpPr txBox="1"/>
          <p:nvPr>
            <p:ph idx="2" type="subTitle"/>
          </p:nvPr>
        </p:nvSpPr>
        <p:spPr>
          <a:xfrm>
            <a:off x="3419625" y="3026459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52" name="Google Shape;152;p30"/>
          <p:cNvSpPr txBox="1"/>
          <p:nvPr>
            <p:ph idx="3" type="subTitle"/>
          </p:nvPr>
        </p:nvSpPr>
        <p:spPr>
          <a:xfrm>
            <a:off x="6120950" y="3026450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53" name="Google Shape;153;p30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4" name="Google Shape;154;p30"/>
          <p:cNvSpPr txBox="1"/>
          <p:nvPr>
            <p:ph idx="4" type="subTitle"/>
          </p:nvPr>
        </p:nvSpPr>
        <p:spPr>
          <a:xfrm>
            <a:off x="879525" y="3361134"/>
            <a:ext cx="1999800" cy="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0"/>
          <p:cNvSpPr txBox="1"/>
          <p:nvPr>
            <p:ph idx="5" type="subTitle"/>
          </p:nvPr>
        </p:nvSpPr>
        <p:spPr>
          <a:xfrm>
            <a:off x="3530163" y="3361134"/>
            <a:ext cx="2103000" cy="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30"/>
          <p:cNvSpPr txBox="1"/>
          <p:nvPr>
            <p:ph idx="6" type="subTitle"/>
          </p:nvPr>
        </p:nvSpPr>
        <p:spPr>
          <a:xfrm>
            <a:off x="6228500" y="3361134"/>
            <a:ext cx="2103000" cy="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 2">
  <p:cSld name="CUSTOM_3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/>
          <p:nvPr>
            <p:ph idx="1" type="subTitle"/>
          </p:nvPr>
        </p:nvSpPr>
        <p:spPr>
          <a:xfrm>
            <a:off x="723069" y="2194909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59" name="Google Shape;159;p31"/>
          <p:cNvSpPr txBox="1"/>
          <p:nvPr>
            <p:ph idx="2" type="subTitle"/>
          </p:nvPr>
        </p:nvSpPr>
        <p:spPr>
          <a:xfrm>
            <a:off x="3412950" y="3599778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60" name="Google Shape;160;p31"/>
          <p:cNvSpPr txBox="1"/>
          <p:nvPr>
            <p:ph idx="3" type="subTitle"/>
          </p:nvPr>
        </p:nvSpPr>
        <p:spPr>
          <a:xfrm>
            <a:off x="6102825" y="2192519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61" name="Google Shape;161;p31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2" name="Google Shape;162;p31"/>
          <p:cNvSpPr txBox="1"/>
          <p:nvPr>
            <p:ph idx="4" type="subTitle"/>
          </p:nvPr>
        </p:nvSpPr>
        <p:spPr>
          <a:xfrm>
            <a:off x="723069" y="2522438"/>
            <a:ext cx="23181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31"/>
          <p:cNvSpPr txBox="1"/>
          <p:nvPr>
            <p:ph idx="5" type="subTitle"/>
          </p:nvPr>
        </p:nvSpPr>
        <p:spPr>
          <a:xfrm>
            <a:off x="3412950" y="3929738"/>
            <a:ext cx="23181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31"/>
          <p:cNvSpPr txBox="1"/>
          <p:nvPr>
            <p:ph idx="6" type="subTitle"/>
          </p:nvPr>
        </p:nvSpPr>
        <p:spPr>
          <a:xfrm>
            <a:off x="6102825" y="2522438"/>
            <a:ext cx="23181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31"/>
          <p:cNvSpPr/>
          <p:nvPr/>
        </p:nvSpPr>
        <p:spPr>
          <a:xfrm>
            <a:off x="8604150" y="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ullet points">
  <p:cSld name="CUSTOM_4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2"/>
          <p:cNvSpPr/>
          <p:nvPr/>
        </p:nvSpPr>
        <p:spPr>
          <a:xfrm>
            <a:off x="0" y="540000"/>
            <a:ext cx="8605200" cy="406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2"/>
          <p:cNvSpPr txBox="1"/>
          <p:nvPr>
            <p:ph idx="1" type="subTitle"/>
          </p:nvPr>
        </p:nvSpPr>
        <p:spPr>
          <a:xfrm>
            <a:off x="720000" y="1419075"/>
            <a:ext cx="3422400" cy="29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32"/>
          <p:cNvSpPr/>
          <p:nvPr/>
        </p:nvSpPr>
        <p:spPr>
          <a:xfrm flipH="1">
            <a:off x="8603988" y="460350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2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t text 2">
  <p:cSld name="CUSTOM_4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/>
          <p:nvPr/>
        </p:nvSpPr>
        <p:spPr>
          <a:xfrm>
            <a:off x="540000" y="540000"/>
            <a:ext cx="8065500" cy="406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3"/>
          <p:cNvSpPr txBox="1"/>
          <p:nvPr>
            <p:ph type="title"/>
          </p:nvPr>
        </p:nvSpPr>
        <p:spPr>
          <a:xfrm>
            <a:off x="720000" y="540000"/>
            <a:ext cx="71478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4" name="Google Shape;174;p33"/>
          <p:cNvSpPr txBox="1"/>
          <p:nvPr>
            <p:ph idx="1" type="subTitle"/>
          </p:nvPr>
        </p:nvSpPr>
        <p:spPr>
          <a:xfrm>
            <a:off x="720000" y="1490700"/>
            <a:ext cx="7766700" cy="31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5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4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34"/>
          <p:cNvSpPr txBox="1"/>
          <p:nvPr>
            <p:ph idx="1" type="subTitle"/>
          </p:nvPr>
        </p:nvSpPr>
        <p:spPr>
          <a:xfrm>
            <a:off x="732869" y="2060966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78" name="Google Shape;178;p34"/>
          <p:cNvSpPr txBox="1"/>
          <p:nvPr>
            <p:ph idx="2" type="subTitle"/>
          </p:nvPr>
        </p:nvSpPr>
        <p:spPr>
          <a:xfrm>
            <a:off x="732875" y="3368456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79" name="Google Shape;179;p34"/>
          <p:cNvSpPr txBox="1"/>
          <p:nvPr>
            <p:ph idx="3" type="subTitle"/>
          </p:nvPr>
        </p:nvSpPr>
        <p:spPr>
          <a:xfrm>
            <a:off x="947969" y="2395634"/>
            <a:ext cx="21030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34"/>
          <p:cNvSpPr txBox="1"/>
          <p:nvPr>
            <p:ph idx="4" type="subTitle"/>
          </p:nvPr>
        </p:nvSpPr>
        <p:spPr>
          <a:xfrm>
            <a:off x="732875" y="3703136"/>
            <a:ext cx="23181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34"/>
          <p:cNvSpPr txBox="1"/>
          <p:nvPr>
            <p:ph idx="5" type="subTitle"/>
          </p:nvPr>
        </p:nvSpPr>
        <p:spPr>
          <a:xfrm>
            <a:off x="6095400" y="2059997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82" name="Google Shape;182;p34"/>
          <p:cNvSpPr txBox="1"/>
          <p:nvPr>
            <p:ph idx="6" type="subTitle"/>
          </p:nvPr>
        </p:nvSpPr>
        <p:spPr>
          <a:xfrm>
            <a:off x="6095400" y="3368013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83" name="Google Shape;183;p34"/>
          <p:cNvSpPr txBox="1"/>
          <p:nvPr>
            <p:ph idx="7" type="subTitle"/>
          </p:nvPr>
        </p:nvSpPr>
        <p:spPr>
          <a:xfrm>
            <a:off x="6095400" y="2394663"/>
            <a:ext cx="21030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34"/>
          <p:cNvSpPr txBox="1"/>
          <p:nvPr>
            <p:ph idx="8" type="subTitle"/>
          </p:nvPr>
        </p:nvSpPr>
        <p:spPr>
          <a:xfrm>
            <a:off x="6095400" y="3702690"/>
            <a:ext cx="21030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6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/>
          <p:nvPr/>
        </p:nvSpPr>
        <p:spPr>
          <a:xfrm>
            <a:off x="533400" y="523875"/>
            <a:ext cx="8067600" cy="4079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5"/>
          <p:cNvSpPr txBox="1"/>
          <p:nvPr>
            <p:ph type="title"/>
          </p:nvPr>
        </p:nvSpPr>
        <p:spPr>
          <a:xfrm>
            <a:off x="720000" y="540000"/>
            <a:ext cx="32289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8" name="Google Shape;188;p35"/>
          <p:cNvSpPr txBox="1"/>
          <p:nvPr>
            <p:ph idx="1" type="subTitle"/>
          </p:nvPr>
        </p:nvSpPr>
        <p:spPr>
          <a:xfrm>
            <a:off x="1643925" y="2169534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subTitle"/>
          </p:nvPr>
        </p:nvSpPr>
        <p:spPr>
          <a:xfrm>
            <a:off x="1643925" y="3277525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subTitle"/>
          </p:nvPr>
        </p:nvSpPr>
        <p:spPr>
          <a:xfrm>
            <a:off x="1643925" y="2504200"/>
            <a:ext cx="25470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35"/>
          <p:cNvSpPr txBox="1"/>
          <p:nvPr>
            <p:ph idx="4" type="subTitle"/>
          </p:nvPr>
        </p:nvSpPr>
        <p:spPr>
          <a:xfrm>
            <a:off x="1643925" y="3612200"/>
            <a:ext cx="25470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35"/>
          <p:cNvSpPr/>
          <p:nvPr/>
        </p:nvSpPr>
        <p:spPr>
          <a:xfrm flipH="1">
            <a:off x="0" y="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media">
  <p:cSld name="CUSTOM_7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5" name="Google Shape;195;p36"/>
          <p:cNvSpPr/>
          <p:nvPr/>
        </p:nvSpPr>
        <p:spPr>
          <a:xfrm flipH="1">
            <a:off x="8604000" y="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6"/>
          <p:cNvSpPr txBox="1"/>
          <p:nvPr>
            <p:ph idx="1" type="subTitle"/>
          </p:nvPr>
        </p:nvSpPr>
        <p:spPr>
          <a:xfrm>
            <a:off x="720000" y="1781175"/>
            <a:ext cx="3375900" cy="14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36"/>
          <p:cNvSpPr/>
          <p:nvPr/>
        </p:nvSpPr>
        <p:spPr>
          <a:xfrm flipH="1">
            <a:off x="0" y="460350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6"/>
          <p:cNvSpPr/>
          <p:nvPr/>
        </p:nvSpPr>
        <p:spPr>
          <a:xfrm>
            <a:off x="539850" y="1529375"/>
            <a:ext cx="3798600" cy="307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s and Graph">
  <p:cSld name="CUSTOM_8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1" name="Google Shape;201;p37"/>
          <p:cNvSpPr txBox="1"/>
          <p:nvPr>
            <p:ph hasCustomPrompt="1" idx="2" type="title"/>
          </p:nvPr>
        </p:nvSpPr>
        <p:spPr>
          <a:xfrm>
            <a:off x="1485300" y="1521219"/>
            <a:ext cx="2466900" cy="66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2" name="Google Shape;202;p37"/>
          <p:cNvSpPr txBox="1"/>
          <p:nvPr>
            <p:ph idx="1" type="subTitle"/>
          </p:nvPr>
        </p:nvSpPr>
        <p:spPr>
          <a:xfrm>
            <a:off x="1195200" y="1949075"/>
            <a:ext cx="30471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37"/>
          <p:cNvSpPr txBox="1"/>
          <p:nvPr>
            <p:ph hasCustomPrompt="1" idx="3" type="title"/>
          </p:nvPr>
        </p:nvSpPr>
        <p:spPr>
          <a:xfrm>
            <a:off x="1415400" y="2607819"/>
            <a:ext cx="2466900" cy="66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4" name="Google Shape;204;p37"/>
          <p:cNvSpPr txBox="1"/>
          <p:nvPr>
            <p:ph idx="4" type="subTitle"/>
          </p:nvPr>
        </p:nvSpPr>
        <p:spPr>
          <a:xfrm>
            <a:off x="1125300" y="3037956"/>
            <a:ext cx="30471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37"/>
          <p:cNvSpPr txBox="1"/>
          <p:nvPr>
            <p:ph hasCustomPrompt="1" idx="5" type="title"/>
          </p:nvPr>
        </p:nvSpPr>
        <p:spPr>
          <a:xfrm>
            <a:off x="1415400" y="3769106"/>
            <a:ext cx="2466900" cy="6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6" name="Google Shape;206;p37"/>
          <p:cNvSpPr txBox="1"/>
          <p:nvPr>
            <p:ph idx="6" type="subTitle"/>
          </p:nvPr>
        </p:nvSpPr>
        <p:spPr>
          <a:xfrm>
            <a:off x="1125300" y="4173631"/>
            <a:ext cx="30471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37"/>
          <p:cNvSpPr txBox="1"/>
          <p:nvPr>
            <p:ph idx="7" type="subTitle"/>
          </p:nvPr>
        </p:nvSpPr>
        <p:spPr>
          <a:xfrm>
            <a:off x="4572000" y="1114350"/>
            <a:ext cx="38280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9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0" name="Google Shape;210;p38"/>
          <p:cNvSpPr txBox="1"/>
          <p:nvPr>
            <p:ph idx="1" type="subTitle"/>
          </p:nvPr>
        </p:nvSpPr>
        <p:spPr>
          <a:xfrm>
            <a:off x="1089125" y="1835825"/>
            <a:ext cx="16002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1" name="Google Shape;211;p38"/>
          <p:cNvSpPr txBox="1"/>
          <p:nvPr>
            <p:ph idx="2" type="subTitle"/>
          </p:nvPr>
        </p:nvSpPr>
        <p:spPr>
          <a:xfrm>
            <a:off x="3783600" y="1835825"/>
            <a:ext cx="16002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2" name="Google Shape;212;p38"/>
          <p:cNvSpPr txBox="1"/>
          <p:nvPr>
            <p:ph idx="3" type="subTitle"/>
          </p:nvPr>
        </p:nvSpPr>
        <p:spPr>
          <a:xfrm>
            <a:off x="6483651" y="1835825"/>
            <a:ext cx="16002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3" name="Google Shape;213;p38"/>
          <p:cNvSpPr txBox="1"/>
          <p:nvPr>
            <p:ph idx="4" type="subTitle"/>
          </p:nvPr>
        </p:nvSpPr>
        <p:spPr>
          <a:xfrm>
            <a:off x="840725" y="2170500"/>
            <a:ext cx="21030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38"/>
          <p:cNvSpPr txBox="1"/>
          <p:nvPr>
            <p:ph idx="5" type="subTitle"/>
          </p:nvPr>
        </p:nvSpPr>
        <p:spPr>
          <a:xfrm>
            <a:off x="3532200" y="2170500"/>
            <a:ext cx="21030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38"/>
          <p:cNvSpPr txBox="1"/>
          <p:nvPr>
            <p:ph idx="6" type="subTitle"/>
          </p:nvPr>
        </p:nvSpPr>
        <p:spPr>
          <a:xfrm>
            <a:off x="6232250" y="2170500"/>
            <a:ext cx="21030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38"/>
          <p:cNvSpPr txBox="1"/>
          <p:nvPr>
            <p:ph idx="7" type="subTitle"/>
          </p:nvPr>
        </p:nvSpPr>
        <p:spPr>
          <a:xfrm>
            <a:off x="1092125" y="3436025"/>
            <a:ext cx="16002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7" name="Google Shape;217;p38"/>
          <p:cNvSpPr txBox="1"/>
          <p:nvPr>
            <p:ph idx="8" type="subTitle"/>
          </p:nvPr>
        </p:nvSpPr>
        <p:spPr>
          <a:xfrm>
            <a:off x="3761700" y="3436025"/>
            <a:ext cx="16440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8" name="Google Shape;218;p38"/>
          <p:cNvSpPr txBox="1"/>
          <p:nvPr>
            <p:ph idx="9" type="subTitle"/>
          </p:nvPr>
        </p:nvSpPr>
        <p:spPr>
          <a:xfrm>
            <a:off x="6461751" y="3436025"/>
            <a:ext cx="16440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9" name="Google Shape;219;p38"/>
          <p:cNvSpPr txBox="1"/>
          <p:nvPr>
            <p:ph idx="13" type="subTitle"/>
          </p:nvPr>
        </p:nvSpPr>
        <p:spPr>
          <a:xfrm>
            <a:off x="840725" y="3770700"/>
            <a:ext cx="21030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38"/>
          <p:cNvSpPr txBox="1"/>
          <p:nvPr>
            <p:ph idx="14" type="subTitle"/>
          </p:nvPr>
        </p:nvSpPr>
        <p:spPr>
          <a:xfrm>
            <a:off x="3532200" y="3770700"/>
            <a:ext cx="21030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38"/>
          <p:cNvSpPr txBox="1"/>
          <p:nvPr>
            <p:ph idx="15" type="subTitle"/>
          </p:nvPr>
        </p:nvSpPr>
        <p:spPr>
          <a:xfrm>
            <a:off x="6262700" y="3770700"/>
            <a:ext cx="21030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38"/>
          <p:cNvSpPr/>
          <p:nvPr/>
        </p:nvSpPr>
        <p:spPr>
          <a:xfrm flipH="1">
            <a:off x="0" y="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CUSTOM_10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5" name="Google Shape;225;p39"/>
          <p:cNvSpPr txBox="1"/>
          <p:nvPr>
            <p:ph idx="1" type="subTitle"/>
          </p:nvPr>
        </p:nvSpPr>
        <p:spPr>
          <a:xfrm>
            <a:off x="1834425" y="1669997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6" name="Google Shape;226;p39"/>
          <p:cNvSpPr txBox="1"/>
          <p:nvPr>
            <p:ph idx="2" type="subTitle"/>
          </p:nvPr>
        </p:nvSpPr>
        <p:spPr>
          <a:xfrm>
            <a:off x="5873025" y="3322575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27" name="Google Shape;227;p39"/>
          <p:cNvSpPr txBox="1"/>
          <p:nvPr>
            <p:ph idx="3" type="subTitle"/>
          </p:nvPr>
        </p:nvSpPr>
        <p:spPr>
          <a:xfrm>
            <a:off x="1834425" y="1999913"/>
            <a:ext cx="20709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39"/>
          <p:cNvSpPr txBox="1"/>
          <p:nvPr>
            <p:ph idx="4" type="subTitle"/>
          </p:nvPr>
        </p:nvSpPr>
        <p:spPr>
          <a:xfrm>
            <a:off x="5873025" y="3647738"/>
            <a:ext cx="23181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39"/>
          <p:cNvSpPr/>
          <p:nvPr/>
        </p:nvSpPr>
        <p:spPr>
          <a:xfrm>
            <a:off x="540000" y="1295400"/>
            <a:ext cx="8064000" cy="3308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9"/>
          <p:cNvSpPr/>
          <p:nvPr/>
        </p:nvSpPr>
        <p:spPr>
          <a:xfrm flipH="1">
            <a:off x="8610600" y="4603275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0"/>
          <p:cNvSpPr/>
          <p:nvPr/>
        </p:nvSpPr>
        <p:spPr>
          <a:xfrm>
            <a:off x="540000" y="1295400"/>
            <a:ext cx="8064000" cy="3308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40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4" name="Google Shape;234;p40"/>
          <p:cNvSpPr/>
          <p:nvPr/>
        </p:nvSpPr>
        <p:spPr>
          <a:xfrm flipH="1">
            <a:off x="0" y="460350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2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1"/>
          <p:cNvSpPr txBox="1"/>
          <p:nvPr>
            <p:ph type="title"/>
          </p:nvPr>
        </p:nvSpPr>
        <p:spPr>
          <a:xfrm>
            <a:off x="720000" y="540000"/>
            <a:ext cx="32289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7" name="Google Shape;237;p41"/>
          <p:cNvSpPr txBox="1"/>
          <p:nvPr>
            <p:ph idx="1" type="subTitle"/>
          </p:nvPr>
        </p:nvSpPr>
        <p:spPr>
          <a:xfrm>
            <a:off x="834300" y="1930372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38" name="Google Shape;238;p41"/>
          <p:cNvSpPr txBox="1"/>
          <p:nvPr>
            <p:ph idx="2" type="subTitle"/>
          </p:nvPr>
        </p:nvSpPr>
        <p:spPr>
          <a:xfrm>
            <a:off x="834300" y="3447938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39" name="Google Shape;239;p41"/>
          <p:cNvSpPr txBox="1"/>
          <p:nvPr>
            <p:ph idx="3" type="subTitle"/>
          </p:nvPr>
        </p:nvSpPr>
        <p:spPr>
          <a:xfrm>
            <a:off x="867450" y="2257906"/>
            <a:ext cx="22518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41"/>
          <p:cNvSpPr txBox="1"/>
          <p:nvPr>
            <p:ph idx="4" type="subTitle"/>
          </p:nvPr>
        </p:nvSpPr>
        <p:spPr>
          <a:xfrm>
            <a:off x="867450" y="3777863"/>
            <a:ext cx="22518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41"/>
          <p:cNvSpPr txBox="1"/>
          <p:nvPr>
            <p:ph idx="5" type="subTitle"/>
          </p:nvPr>
        </p:nvSpPr>
        <p:spPr>
          <a:xfrm>
            <a:off x="3422474" y="1930372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42" name="Google Shape;242;p41"/>
          <p:cNvSpPr txBox="1"/>
          <p:nvPr>
            <p:ph idx="6" type="subTitle"/>
          </p:nvPr>
        </p:nvSpPr>
        <p:spPr>
          <a:xfrm>
            <a:off x="3422474" y="3447938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43" name="Google Shape;243;p41"/>
          <p:cNvSpPr txBox="1"/>
          <p:nvPr>
            <p:ph idx="7" type="subTitle"/>
          </p:nvPr>
        </p:nvSpPr>
        <p:spPr>
          <a:xfrm>
            <a:off x="3455624" y="2257906"/>
            <a:ext cx="22518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41"/>
          <p:cNvSpPr txBox="1"/>
          <p:nvPr>
            <p:ph idx="8" type="subTitle"/>
          </p:nvPr>
        </p:nvSpPr>
        <p:spPr>
          <a:xfrm>
            <a:off x="3455624" y="3777863"/>
            <a:ext cx="22518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41"/>
          <p:cNvSpPr/>
          <p:nvPr/>
        </p:nvSpPr>
        <p:spPr>
          <a:xfrm>
            <a:off x="540000" y="540000"/>
            <a:ext cx="8604300" cy="406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3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2"/>
          <p:cNvSpPr/>
          <p:nvPr/>
        </p:nvSpPr>
        <p:spPr>
          <a:xfrm>
            <a:off x="0" y="540000"/>
            <a:ext cx="8604300" cy="406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42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14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3"/>
          <p:cNvSpPr/>
          <p:nvPr/>
        </p:nvSpPr>
        <p:spPr>
          <a:xfrm>
            <a:off x="723900" y="1466850"/>
            <a:ext cx="2568000" cy="1790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3"/>
          <p:cNvSpPr/>
          <p:nvPr/>
        </p:nvSpPr>
        <p:spPr>
          <a:xfrm>
            <a:off x="3287936" y="1466850"/>
            <a:ext cx="2568000" cy="1790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43"/>
          <p:cNvSpPr/>
          <p:nvPr/>
        </p:nvSpPr>
        <p:spPr>
          <a:xfrm>
            <a:off x="5855975" y="1466850"/>
            <a:ext cx="2568000" cy="1790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43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4" name="Google Shape;254;p43"/>
          <p:cNvSpPr txBox="1"/>
          <p:nvPr>
            <p:ph idx="1" type="subTitle"/>
          </p:nvPr>
        </p:nvSpPr>
        <p:spPr>
          <a:xfrm>
            <a:off x="3414888" y="1716269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55" name="Google Shape;255;p43"/>
          <p:cNvSpPr txBox="1"/>
          <p:nvPr>
            <p:ph idx="2" type="subTitle"/>
          </p:nvPr>
        </p:nvSpPr>
        <p:spPr>
          <a:xfrm>
            <a:off x="5980925" y="1716269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56" name="Google Shape;256;p43"/>
          <p:cNvSpPr txBox="1"/>
          <p:nvPr>
            <p:ph idx="3" type="subTitle"/>
          </p:nvPr>
        </p:nvSpPr>
        <p:spPr>
          <a:xfrm>
            <a:off x="3414888" y="2050950"/>
            <a:ext cx="23181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43"/>
          <p:cNvSpPr txBox="1"/>
          <p:nvPr>
            <p:ph idx="4" type="subTitle"/>
          </p:nvPr>
        </p:nvSpPr>
        <p:spPr>
          <a:xfrm>
            <a:off x="5980925" y="2050950"/>
            <a:ext cx="23181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43"/>
          <p:cNvSpPr txBox="1"/>
          <p:nvPr>
            <p:ph idx="5" type="subTitle"/>
          </p:nvPr>
        </p:nvSpPr>
        <p:spPr>
          <a:xfrm>
            <a:off x="844813" y="1716269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59" name="Google Shape;259;p43"/>
          <p:cNvSpPr txBox="1"/>
          <p:nvPr>
            <p:ph idx="6" type="subTitle"/>
          </p:nvPr>
        </p:nvSpPr>
        <p:spPr>
          <a:xfrm>
            <a:off x="844813" y="2050950"/>
            <a:ext cx="23181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5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4"/>
          <p:cNvSpPr/>
          <p:nvPr/>
        </p:nvSpPr>
        <p:spPr>
          <a:xfrm>
            <a:off x="540000" y="1295400"/>
            <a:ext cx="8064000" cy="3308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4"/>
          <p:cNvSpPr/>
          <p:nvPr/>
        </p:nvSpPr>
        <p:spPr>
          <a:xfrm flipH="1">
            <a:off x="8604000" y="460350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44"/>
          <p:cNvSpPr txBox="1"/>
          <p:nvPr>
            <p:ph type="title"/>
          </p:nvPr>
        </p:nvSpPr>
        <p:spPr>
          <a:xfrm>
            <a:off x="720000" y="540000"/>
            <a:ext cx="61572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6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5"/>
          <p:cNvSpPr txBox="1"/>
          <p:nvPr>
            <p:ph type="ctrTitle"/>
          </p:nvPr>
        </p:nvSpPr>
        <p:spPr>
          <a:xfrm>
            <a:off x="5295225" y="905050"/>
            <a:ext cx="2913300" cy="731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6" name="Google Shape;266;p45"/>
          <p:cNvSpPr txBox="1"/>
          <p:nvPr>
            <p:ph idx="1" type="subTitle"/>
          </p:nvPr>
        </p:nvSpPr>
        <p:spPr>
          <a:xfrm>
            <a:off x="3895725" y="1636150"/>
            <a:ext cx="4312800" cy="11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7" name="Google Shape;267;p45"/>
          <p:cNvSpPr txBox="1"/>
          <p:nvPr/>
        </p:nvSpPr>
        <p:spPr>
          <a:xfrm>
            <a:off x="3415725" y="3383025"/>
            <a:ext cx="47928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id" sz="11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CREDITS:</a:t>
            </a:r>
            <a:r>
              <a:rPr lang="id" sz="11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 This presentation template was created by </a:t>
            </a:r>
            <a:r>
              <a:rPr b="1" lang="id" sz="1100">
                <a:solidFill>
                  <a:schemeClr val="dk2"/>
                </a:solidFill>
                <a:uFill>
                  <a:noFill/>
                </a:uFill>
                <a:latin typeface="Inconsolata"/>
                <a:ea typeface="Inconsolata"/>
                <a:cs typeface="Inconsolata"/>
                <a:sym typeface="Inconsolata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id" sz="11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, including icons by </a:t>
            </a:r>
            <a:r>
              <a:rPr b="1" lang="id" sz="1100">
                <a:solidFill>
                  <a:schemeClr val="dk2"/>
                </a:solidFill>
                <a:uFill>
                  <a:noFill/>
                </a:uFill>
                <a:latin typeface="Inconsolata"/>
                <a:ea typeface="Inconsolata"/>
                <a:cs typeface="Inconsolata"/>
                <a:sym typeface="Inconsolat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id" sz="11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, and infographics &amp; images by</a:t>
            </a:r>
            <a:r>
              <a:rPr b="1" lang="id" sz="11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b="1" lang="id" sz="1100">
                <a:solidFill>
                  <a:schemeClr val="dk2"/>
                </a:solidFill>
                <a:uFill>
                  <a:noFill/>
                </a:uFill>
                <a:latin typeface="Inconsolata"/>
                <a:ea typeface="Inconsolata"/>
                <a:cs typeface="Inconsolata"/>
                <a:sym typeface="Inconsolat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100">
              <a:solidFill>
                <a:schemeClr val="dk2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7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6"/>
          <p:cNvSpPr/>
          <p:nvPr/>
        </p:nvSpPr>
        <p:spPr>
          <a:xfrm>
            <a:off x="540000" y="1295400"/>
            <a:ext cx="8064000" cy="3308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6"/>
          <p:cNvSpPr/>
          <p:nvPr/>
        </p:nvSpPr>
        <p:spPr>
          <a:xfrm flipH="1">
            <a:off x="0" y="460350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6"/>
          <p:cNvSpPr/>
          <p:nvPr/>
        </p:nvSpPr>
        <p:spPr>
          <a:xfrm flipH="1">
            <a:off x="8604000" y="75540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8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7"/>
          <p:cNvSpPr/>
          <p:nvPr/>
        </p:nvSpPr>
        <p:spPr>
          <a:xfrm>
            <a:off x="540000" y="540000"/>
            <a:ext cx="8064300" cy="406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7"/>
          <p:cNvSpPr/>
          <p:nvPr/>
        </p:nvSpPr>
        <p:spPr>
          <a:xfrm>
            <a:off x="666750" y="673050"/>
            <a:ext cx="7810500" cy="3797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0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29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4.xml"/><Relationship Id="rId3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24.xml"/><Relationship Id="rId33" Type="http://schemas.openxmlformats.org/officeDocument/2006/relationships/theme" Target="../theme/theme3.xml"/><Relationship Id="rId10" Type="http://schemas.openxmlformats.org/officeDocument/2006/relationships/slideLayout" Target="../slideLayouts/slideLayout23.xml"/><Relationship Id="rId3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b="1"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consolata"/>
              <a:buChar char="●"/>
              <a:defRPr sz="18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○"/>
              <a:defRPr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■"/>
              <a:defRPr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●"/>
              <a:defRPr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○"/>
              <a:defRPr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■"/>
              <a:defRPr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●"/>
              <a:defRPr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oliverwyman.com/our-expertise/insights/2014/jul/a-retailers-recipe.html" TargetMode="External"/><Relationship Id="rId4" Type="http://schemas.openxmlformats.org/officeDocument/2006/relationships/hyperlink" Target="https://www.kaggle.com/datasets/crowww/meat-quality-assessment-based-on-deep-learning" TargetMode="External"/><Relationship Id="rId5" Type="http://schemas.openxmlformats.org/officeDocument/2006/relationships/hyperlink" Target="https://www.kaggle.com/datasets/sriramr/fruits-fresh-and-rotten-for-classification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.jpg"/><Relationship Id="rId5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oliverwyman.com/content/dam/oliver-wyman/global/en/2014/jul/2014_OW_aRetailersRecipe_4.pdf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8"/>
          <p:cNvSpPr txBox="1"/>
          <p:nvPr/>
        </p:nvSpPr>
        <p:spPr>
          <a:xfrm>
            <a:off x="6342300" y="2068125"/>
            <a:ext cx="2095500" cy="7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d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Image Recognition Meets Fresh Food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0" name="Google Shape;280;p48"/>
          <p:cNvPicPr preferRelativeResize="0"/>
          <p:nvPr/>
        </p:nvPicPr>
        <p:blipFill rotWithShape="1">
          <a:blip r:embed="rId3">
            <a:alphaModFix/>
          </a:blip>
          <a:srcRect b="22466" l="12833" r="42573" t="14829"/>
          <a:stretch/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1" name="Google Shape;281;p48"/>
          <p:cNvCxnSpPr/>
          <p:nvPr/>
        </p:nvCxnSpPr>
        <p:spPr>
          <a:xfrm flipH="1" rot="10800000">
            <a:off x="-99475" y="653300"/>
            <a:ext cx="4672500" cy="45300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" name="Google Shape;282;p48"/>
          <p:cNvCxnSpPr/>
          <p:nvPr/>
        </p:nvCxnSpPr>
        <p:spPr>
          <a:xfrm>
            <a:off x="6288725" y="1973575"/>
            <a:ext cx="21354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3" name="Google Shape;283;p48"/>
          <p:cNvSpPr txBox="1"/>
          <p:nvPr/>
        </p:nvSpPr>
        <p:spPr>
          <a:xfrm>
            <a:off x="5045875" y="840350"/>
            <a:ext cx="33783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>
                <a:solidFill>
                  <a:srgbClr val="434343"/>
                </a:solidFill>
                <a:latin typeface="Roboto Black"/>
                <a:ea typeface="Roboto Black"/>
                <a:cs typeface="Roboto Black"/>
                <a:sym typeface="Roboto Black"/>
              </a:rPr>
              <a:t>Automated Perishable Inventory</a:t>
            </a:r>
            <a:endParaRPr sz="2400"/>
          </a:p>
        </p:txBody>
      </p:sp>
      <p:sp>
        <p:nvSpPr>
          <p:cNvPr id="284" name="Google Shape;284;p48"/>
          <p:cNvSpPr txBox="1"/>
          <p:nvPr/>
        </p:nvSpPr>
        <p:spPr>
          <a:xfrm>
            <a:off x="6288725" y="4184800"/>
            <a:ext cx="21354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Reyki Seprianza, Ibrahim Hasan, Charissa Janto - Batch 09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7"/>
          <p:cNvSpPr txBox="1"/>
          <p:nvPr>
            <p:ph type="title"/>
          </p:nvPr>
        </p:nvSpPr>
        <p:spPr>
          <a:xfrm>
            <a:off x="311700" y="445025"/>
            <a:ext cx="365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>
                <a:latin typeface="Roboto Black"/>
                <a:ea typeface="Roboto Black"/>
                <a:cs typeface="Roboto Black"/>
                <a:sym typeface="Roboto Black"/>
              </a:rPr>
              <a:t>Inovasi kedepan</a:t>
            </a:r>
            <a:endParaRPr sz="24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61" name="Google Shape;361;p57"/>
          <p:cNvSpPr txBox="1"/>
          <p:nvPr>
            <p:ph idx="1" type="body"/>
          </p:nvPr>
        </p:nvSpPr>
        <p:spPr>
          <a:xfrm>
            <a:off x="311700" y="1152475"/>
            <a:ext cx="365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Roboto"/>
              <a:buAutoNum type="arabicPeriod"/>
            </a:pPr>
            <a:r>
              <a:rPr lang="id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Aplikasi dapat berjalan secara real-time menggunakan footage langsung dari kamera </a:t>
            </a:r>
            <a:endParaRPr sz="1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Roboto"/>
              <a:buAutoNum type="arabicPeriod"/>
            </a:pPr>
            <a:r>
              <a:rPr lang="id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Mengimplementasikan model kepada mesin otomatis pembuang produk yang tidak layak jual.</a:t>
            </a:r>
            <a:endParaRPr sz="1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Roboto"/>
              <a:buAutoNum type="arabicPeriod"/>
            </a:pPr>
            <a:r>
              <a:rPr lang="id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Mengupdate inventory supermarket secara realtime sesuai seleksi.</a:t>
            </a:r>
            <a:endParaRPr sz="1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Roboto"/>
              <a:buAutoNum type="arabicPeriod"/>
            </a:pPr>
            <a:r>
              <a:rPr lang="id" sz="1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Penambahan jenis produk makanan seperti sayur, buah dan daging lainnya</a:t>
            </a:r>
            <a:endParaRPr sz="1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2" name="Google Shape;362;p57"/>
          <p:cNvPicPr preferRelativeResize="0"/>
          <p:nvPr/>
        </p:nvPicPr>
        <p:blipFill rotWithShape="1">
          <a:blip r:embed="rId3">
            <a:alphaModFix/>
          </a:blip>
          <a:srcRect b="5824" l="0" r="0" t="6594"/>
          <a:stretch/>
        </p:blipFill>
        <p:spPr>
          <a:xfrm>
            <a:off x="5223579" y="0"/>
            <a:ext cx="392042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8"/>
          <p:cNvSpPr txBox="1"/>
          <p:nvPr>
            <p:ph type="title"/>
          </p:nvPr>
        </p:nvSpPr>
        <p:spPr>
          <a:xfrm>
            <a:off x="311700" y="2653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Roboto Medium"/>
                <a:ea typeface="Roboto Medium"/>
                <a:cs typeface="Roboto Medium"/>
                <a:sym typeface="Roboto Medium"/>
              </a:rPr>
              <a:t>Appendix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8" name="Google Shape;368;p58"/>
          <p:cNvSpPr txBox="1"/>
          <p:nvPr>
            <p:ph idx="1" type="body"/>
          </p:nvPr>
        </p:nvSpPr>
        <p:spPr>
          <a:xfrm>
            <a:off x="311700" y="3355375"/>
            <a:ext cx="8520600" cy="12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id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“A Retailer’s Recipe.” </a:t>
            </a:r>
            <a:r>
              <a:rPr i="1" lang="id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Oliver Wyman - Impact-Driven Strategy Advisors</a:t>
            </a:r>
            <a:r>
              <a:rPr lang="id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Oliver Wyman, 2014, </a:t>
            </a:r>
            <a:r>
              <a:rPr lang="id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https://www.oliverwyman.com/our-expertise/insights/2014/jul/a-retailers-recipe.html</a:t>
            </a:r>
            <a:r>
              <a:rPr lang="id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id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Dataset Meat: </a:t>
            </a:r>
            <a:r>
              <a:rPr lang="id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https://www.kaggle.com/datasets/crowww/meat-quality-assessment-based-on-deep-learning</a:t>
            </a:r>
            <a:r>
              <a:rPr lang="id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id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Dataset Fruits: </a:t>
            </a:r>
            <a:r>
              <a:rPr lang="id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https://www.kaggle.com/datasets/sriramr/fruits-fresh-and-rotten-for-classification</a:t>
            </a:r>
            <a:r>
              <a:rPr lang="id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" name="Google Shape;369;p58"/>
          <p:cNvSpPr txBox="1"/>
          <p:nvPr>
            <p:ph type="title"/>
          </p:nvPr>
        </p:nvSpPr>
        <p:spPr>
          <a:xfrm>
            <a:off x="311700" y="1171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Roboto Medium"/>
                <a:ea typeface="Roboto Medium"/>
                <a:cs typeface="Roboto Medium"/>
                <a:sym typeface="Roboto Medium"/>
              </a:rPr>
              <a:t>Thank you,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Roboto Medium"/>
                <a:ea typeface="Roboto Medium"/>
                <a:cs typeface="Roboto Medium"/>
                <a:sym typeface="Roboto Medium"/>
              </a:rPr>
              <a:t>Any questions?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9"/>
          <p:cNvSpPr/>
          <p:nvPr/>
        </p:nvSpPr>
        <p:spPr>
          <a:xfrm>
            <a:off x="714375" y="2609504"/>
            <a:ext cx="2318100" cy="199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9"/>
          <p:cNvSpPr/>
          <p:nvPr/>
        </p:nvSpPr>
        <p:spPr>
          <a:xfrm>
            <a:off x="3419625" y="2609504"/>
            <a:ext cx="2318100" cy="199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9"/>
          <p:cNvSpPr/>
          <p:nvPr/>
        </p:nvSpPr>
        <p:spPr>
          <a:xfrm>
            <a:off x="6120950" y="2609475"/>
            <a:ext cx="2318100" cy="199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9"/>
          <p:cNvSpPr txBox="1"/>
          <p:nvPr>
            <p:ph type="title"/>
          </p:nvPr>
        </p:nvSpPr>
        <p:spPr>
          <a:xfrm>
            <a:off x="720000" y="540000"/>
            <a:ext cx="55086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2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Tim Data Scientist Kami</a:t>
            </a:r>
            <a:r>
              <a:rPr lang="id" sz="2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Google Shape;293;p49"/>
          <p:cNvSpPr/>
          <p:nvPr/>
        </p:nvSpPr>
        <p:spPr>
          <a:xfrm flipH="1">
            <a:off x="1603400" y="4333488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9"/>
          <p:cNvSpPr/>
          <p:nvPr/>
        </p:nvSpPr>
        <p:spPr>
          <a:xfrm flipH="1">
            <a:off x="4299138" y="433350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9"/>
          <p:cNvSpPr/>
          <p:nvPr/>
        </p:nvSpPr>
        <p:spPr>
          <a:xfrm flipH="1">
            <a:off x="7010050" y="433350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9"/>
          <p:cNvSpPr txBox="1"/>
          <p:nvPr>
            <p:ph idx="4" type="subTitle"/>
          </p:nvPr>
        </p:nvSpPr>
        <p:spPr>
          <a:xfrm>
            <a:off x="879525" y="3361134"/>
            <a:ext cx="1999800" cy="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latin typeface="Roboto"/>
                <a:ea typeface="Roboto"/>
                <a:cs typeface="Roboto"/>
                <a:sym typeface="Roboto"/>
              </a:rPr>
              <a:t>Experienced as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latin typeface="Roboto"/>
                <a:ea typeface="Roboto"/>
                <a:cs typeface="Roboto"/>
                <a:sym typeface="Roboto"/>
              </a:rPr>
              <a:t>Finance Reporting Analyst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latin typeface="Roboto"/>
                <a:ea typeface="Roboto"/>
                <a:cs typeface="Roboto"/>
                <a:sym typeface="Roboto"/>
              </a:rPr>
              <a:t>for 7 years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49"/>
          <p:cNvSpPr txBox="1"/>
          <p:nvPr>
            <p:ph idx="5" type="subTitle"/>
          </p:nvPr>
        </p:nvSpPr>
        <p:spPr>
          <a:xfrm>
            <a:off x="3419775" y="3361125"/>
            <a:ext cx="2318100" cy="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id" sz="1200">
                <a:latin typeface="Roboto"/>
                <a:ea typeface="Roboto"/>
                <a:cs typeface="Roboto"/>
                <a:sym typeface="Roboto"/>
              </a:rPr>
              <a:t>Experienced as a HR Trainer in Retail Industries for 5 years.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" name="Google Shape;298;p49"/>
          <p:cNvSpPr txBox="1"/>
          <p:nvPr>
            <p:ph idx="6" type="subTitle"/>
          </p:nvPr>
        </p:nvSpPr>
        <p:spPr>
          <a:xfrm>
            <a:off x="6370250" y="3361125"/>
            <a:ext cx="1819500" cy="6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id" sz="1200">
                <a:latin typeface="Roboto"/>
                <a:ea typeface="Roboto"/>
                <a:cs typeface="Roboto"/>
                <a:sym typeface="Roboto"/>
              </a:rPr>
              <a:t>Designer that is intrigued by data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49"/>
          <p:cNvSpPr txBox="1"/>
          <p:nvPr>
            <p:ph idx="1" type="subTitle"/>
          </p:nvPr>
        </p:nvSpPr>
        <p:spPr>
          <a:xfrm>
            <a:off x="720375" y="3026459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id" sz="1800">
                <a:latin typeface="Roboto"/>
                <a:ea typeface="Roboto"/>
                <a:cs typeface="Roboto"/>
                <a:sym typeface="Roboto"/>
              </a:rPr>
              <a:t>Ibrahim Hasan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49"/>
          <p:cNvSpPr txBox="1"/>
          <p:nvPr>
            <p:ph idx="2" type="subTitle"/>
          </p:nvPr>
        </p:nvSpPr>
        <p:spPr>
          <a:xfrm>
            <a:off x="3419625" y="3026459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id" sz="1800">
                <a:latin typeface="Roboto"/>
                <a:ea typeface="Roboto"/>
                <a:cs typeface="Roboto"/>
                <a:sym typeface="Roboto"/>
              </a:rPr>
              <a:t>Reyki Seprianza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" name="Google Shape;301;p49"/>
          <p:cNvSpPr txBox="1"/>
          <p:nvPr>
            <p:ph idx="3" type="subTitle"/>
          </p:nvPr>
        </p:nvSpPr>
        <p:spPr>
          <a:xfrm>
            <a:off x="6120950" y="3026450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id" sz="1800">
                <a:latin typeface="Roboto"/>
                <a:ea typeface="Roboto"/>
                <a:cs typeface="Roboto"/>
                <a:sym typeface="Roboto"/>
              </a:rPr>
              <a:t>Charissa Janto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2" name="Google Shape;30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9000" y="1130925"/>
            <a:ext cx="1749363" cy="1786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8500" y="1108897"/>
            <a:ext cx="2102999" cy="1961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9316" y="1142100"/>
            <a:ext cx="1520209" cy="196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0"/>
          <p:cNvSpPr txBox="1"/>
          <p:nvPr>
            <p:ph type="title"/>
          </p:nvPr>
        </p:nvSpPr>
        <p:spPr>
          <a:xfrm>
            <a:off x="270100" y="493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2420">
                <a:latin typeface="Roboto Black"/>
                <a:ea typeface="Roboto Black"/>
                <a:cs typeface="Roboto Black"/>
                <a:sym typeface="Roboto Black"/>
              </a:rPr>
              <a:t>Latar belakang Projek</a:t>
            </a:r>
            <a:endParaRPr/>
          </a:p>
        </p:txBody>
      </p:sp>
      <p:sp>
        <p:nvSpPr>
          <p:cNvPr id="310" name="Google Shape;310;p50"/>
          <p:cNvSpPr txBox="1"/>
          <p:nvPr>
            <p:ph idx="1" type="body"/>
          </p:nvPr>
        </p:nvSpPr>
        <p:spPr>
          <a:xfrm>
            <a:off x="311700" y="1152475"/>
            <a:ext cx="332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 sz="1200">
                <a:latin typeface="Roboto"/>
                <a:ea typeface="Roboto"/>
                <a:cs typeface="Roboto"/>
                <a:sym typeface="Roboto"/>
              </a:rPr>
              <a:t>Menurut survei yang dilakukan di AS oleh </a:t>
            </a:r>
            <a:r>
              <a:rPr lang="id" sz="1200" u="sng">
                <a:solidFill>
                  <a:srgbClr val="76A5AF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Oliver Wyman</a:t>
            </a:r>
            <a:r>
              <a:rPr lang="id" sz="120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id" sz="1200">
                <a:latin typeface="Roboto"/>
                <a:ea typeface="Roboto"/>
                <a:cs typeface="Roboto"/>
                <a:sym typeface="Roboto"/>
              </a:rPr>
              <a:t>Kualitas / Kesegaran adalah pendorong utama kepuasan pelanggan</a:t>
            </a:r>
            <a:r>
              <a:rPr lang="id" sz="1200">
                <a:latin typeface="Roboto"/>
                <a:ea typeface="Roboto"/>
                <a:cs typeface="Roboto"/>
                <a:sym typeface="Roboto"/>
              </a:rPr>
              <a:t> di departemen produk, jauh melebihi dari harga produk.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d" sz="1200">
                <a:latin typeface="Roboto"/>
                <a:ea typeface="Roboto"/>
                <a:cs typeface="Roboto"/>
                <a:sym typeface="Roboto"/>
              </a:rPr>
              <a:t>Lebih dari 80% konsumen telah melihat produk yang kurang fresh terpajang di toko mereka berbelanja</a:t>
            </a:r>
            <a:r>
              <a:rPr lang="id" sz="1200">
                <a:latin typeface="Roboto"/>
                <a:ea typeface="Roboto"/>
                <a:cs typeface="Roboto"/>
                <a:sym typeface="Roboto"/>
              </a:rPr>
              <a:t>, dan </a:t>
            </a:r>
            <a:r>
              <a:rPr b="1" lang="id" sz="1200">
                <a:latin typeface="Roboto"/>
                <a:ea typeface="Roboto"/>
                <a:cs typeface="Roboto"/>
                <a:sym typeface="Roboto"/>
              </a:rPr>
              <a:t>58% menemukan barang yang mereka beli ternyata tidak layak makan.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311" name="Google Shape;31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4375" y="1249525"/>
            <a:ext cx="3774776" cy="255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50"/>
          <p:cNvPicPr preferRelativeResize="0"/>
          <p:nvPr/>
        </p:nvPicPr>
        <p:blipFill rotWithShape="1">
          <a:blip r:embed="rId5">
            <a:alphaModFix/>
          </a:blip>
          <a:srcRect b="0" l="40799" r="40797" t="0"/>
          <a:stretch/>
        </p:blipFill>
        <p:spPr>
          <a:xfrm>
            <a:off x="7724220" y="0"/>
            <a:ext cx="1419778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1"/>
          <p:cNvSpPr txBox="1"/>
          <p:nvPr>
            <p:ph type="title"/>
          </p:nvPr>
        </p:nvSpPr>
        <p:spPr>
          <a:xfrm>
            <a:off x="4891725" y="416075"/>
            <a:ext cx="332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Roboto Black"/>
                <a:ea typeface="Roboto Black"/>
                <a:cs typeface="Roboto Black"/>
                <a:sym typeface="Roboto Black"/>
              </a:rPr>
              <a:t>Solusi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18" name="Google Shape;318;p51"/>
          <p:cNvSpPr txBox="1"/>
          <p:nvPr>
            <p:ph idx="1" type="body"/>
          </p:nvPr>
        </p:nvSpPr>
        <p:spPr>
          <a:xfrm>
            <a:off x="4891725" y="1123525"/>
            <a:ext cx="40389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id" sz="1200"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id" sz="1200">
                <a:latin typeface="Roboto"/>
                <a:ea typeface="Roboto"/>
                <a:cs typeface="Roboto"/>
                <a:sym typeface="Roboto"/>
              </a:rPr>
              <a:t>enggunakan teknologi Deep Learning untuk mendeteksi produk segar atau </a:t>
            </a:r>
            <a:r>
              <a:rPr lang="id" sz="1200">
                <a:latin typeface="Roboto"/>
                <a:ea typeface="Roboto"/>
                <a:cs typeface="Roboto"/>
                <a:sym typeface="Roboto"/>
              </a:rPr>
              <a:t>produk</a:t>
            </a:r>
            <a:r>
              <a:rPr lang="id" sz="1200">
                <a:latin typeface="Roboto"/>
                <a:ea typeface="Roboto"/>
                <a:cs typeface="Roboto"/>
                <a:sym typeface="Roboto"/>
              </a:rPr>
              <a:t> terkontaminasi </a:t>
            </a:r>
            <a:r>
              <a:rPr lang="id" sz="1200">
                <a:latin typeface="Roboto"/>
                <a:ea typeface="Roboto"/>
                <a:cs typeface="Roboto"/>
                <a:sym typeface="Roboto"/>
              </a:rPr>
              <a:t> yang tidak layak jual</a:t>
            </a:r>
            <a:r>
              <a:rPr lang="id" sz="1200"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id" sz="1200">
                <a:latin typeface="Roboto"/>
                <a:ea typeface="Roboto"/>
                <a:cs typeface="Roboto"/>
                <a:sym typeface="Roboto"/>
              </a:rPr>
              <a:t>Proyek ini berfokus pada buah-buahan dan daging segar yang dijual </a:t>
            </a:r>
            <a:r>
              <a:rPr lang="id" sz="1200">
                <a:latin typeface="Roboto"/>
                <a:ea typeface="Roboto"/>
                <a:cs typeface="Roboto"/>
                <a:sym typeface="Roboto"/>
              </a:rPr>
              <a:t>di supermarket</a:t>
            </a:r>
            <a:r>
              <a:rPr lang="id" sz="1200"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rPr lang="id" sz="1200">
                <a:latin typeface="Roboto"/>
                <a:ea typeface="Roboto"/>
                <a:cs typeface="Roboto"/>
                <a:sym typeface="Roboto"/>
              </a:rPr>
              <a:t>Tujuan dari proyek ini adalah untuk menjaga kepercayaan masyarakat kepada kualitas produk di supermarket dan diharapkan akan berdampak kepada kenaikan penjualan kedepannya.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9" name="Google Shape;319;p51"/>
          <p:cNvPicPr preferRelativeResize="0"/>
          <p:nvPr/>
        </p:nvPicPr>
        <p:blipFill rotWithShape="1">
          <a:blip r:embed="rId3">
            <a:alphaModFix/>
          </a:blip>
          <a:srcRect b="-38885" l="34407" r="21945" t="51442"/>
          <a:stretch/>
        </p:blipFill>
        <p:spPr>
          <a:xfrm>
            <a:off x="0" y="6925"/>
            <a:ext cx="45639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 txBox="1"/>
          <p:nvPr>
            <p:ph type="title"/>
          </p:nvPr>
        </p:nvSpPr>
        <p:spPr>
          <a:xfrm>
            <a:off x="311700" y="445025"/>
            <a:ext cx="365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2500">
                <a:latin typeface="Roboto Black"/>
                <a:ea typeface="Roboto Black"/>
                <a:cs typeface="Roboto Black"/>
                <a:sym typeface="Roboto Black"/>
              </a:rPr>
              <a:t>Target Market</a:t>
            </a:r>
            <a:endParaRPr sz="2500"/>
          </a:p>
        </p:txBody>
      </p:sp>
      <p:sp>
        <p:nvSpPr>
          <p:cNvPr id="325" name="Google Shape;325;p52"/>
          <p:cNvSpPr txBox="1"/>
          <p:nvPr>
            <p:ph idx="1" type="body"/>
          </p:nvPr>
        </p:nvSpPr>
        <p:spPr>
          <a:xfrm>
            <a:off x="311700" y="1152475"/>
            <a:ext cx="365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Modul yang kami bangun idealnya dapat digunakan supermarket untuk fungsi kontrol dan validasi kualitas produk yang akan dijual.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id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Kami membuat dua modul: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just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Khusus untuk buah buahan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Khusus untuk daging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6" name="Google Shape;326;p52"/>
          <p:cNvPicPr preferRelativeResize="0"/>
          <p:nvPr/>
        </p:nvPicPr>
        <p:blipFill rotWithShape="1">
          <a:blip r:embed="rId3">
            <a:alphaModFix/>
          </a:blip>
          <a:srcRect b="5824" l="0" r="0" t="6594"/>
          <a:stretch/>
        </p:blipFill>
        <p:spPr>
          <a:xfrm>
            <a:off x="5223579" y="0"/>
            <a:ext cx="392042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Roboto Black"/>
                <a:ea typeface="Roboto Black"/>
                <a:cs typeface="Roboto Black"/>
                <a:sym typeface="Roboto Black"/>
              </a:rPr>
              <a:t>Proses Pembuatan </a:t>
            </a:r>
            <a:r>
              <a:rPr lang="id">
                <a:latin typeface="Roboto Black"/>
                <a:ea typeface="Roboto Black"/>
                <a:cs typeface="Roboto Black"/>
                <a:sym typeface="Roboto Black"/>
              </a:rPr>
              <a:t>Model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53"/>
          <p:cNvSpPr txBox="1"/>
          <p:nvPr>
            <p:ph idx="1" type="body"/>
          </p:nvPr>
        </p:nvSpPr>
        <p:spPr>
          <a:xfrm>
            <a:off x="311700" y="1152475"/>
            <a:ext cx="8520600" cy="20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AutoNum type="arabicPeriod"/>
            </a:pPr>
            <a:r>
              <a:rPr lang="id" sz="1300">
                <a:latin typeface="Roboto"/>
                <a:ea typeface="Roboto"/>
                <a:cs typeface="Roboto"/>
                <a:sym typeface="Roboto"/>
              </a:rPr>
              <a:t>Collecting Dataset			Kaggle (image buah dan daging)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AutoNum type="arabicPeriod"/>
            </a:pPr>
            <a:r>
              <a:rPr lang="id" sz="1300">
                <a:latin typeface="Roboto"/>
                <a:ea typeface="Roboto"/>
                <a:cs typeface="Roboto"/>
                <a:sym typeface="Roboto"/>
              </a:rPr>
              <a:t>Exploratory Data Analysis	Eksplorasi dataset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AutoNum type="arabicPeriod"/>
            </a:pPr>
            <a:r>
              <a:rPr lang="id" sz="1300">
                <a:latin typeface="Roboto"/>
                <a:ea typeface="Roboto"/>
                <a:cs typeface="Roboto"/>
                <a:sym typeface="Roboto"/>
              </a:rPr>
              <a:t>Preprocessing			Proses augmentasi gambar untuk tujuan training model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AutoNum type="arabicPeriod"/>
            </a:pPr>
            <a:r>
              <a:rPr lang="id" sz="1300">
                <a:latin typeface="Roboto"/>
                <a:ea typeface="Roboto"/>
                <a:cs typeface="Roboto"/>
                <a:sym typeface="Roboto"/>
              </a:rPr>
              <a:t>Modeling				Membuat model dan training dengan metode Convolutional Neural Network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AutoNum type="arabicPeriod"/>
            </a:pPr>
            <a:r>
              <a:rPr lang="id" sz="1300">
                <a:latin typeface="Roboto"/>
                <a:ea typeface="Roboto"/>
                <a:cs typeface="Roboto"/>
                <a:sym typeface="Roboto"/>
              </a:rPr>
              <a:t>Deployment				Deployment ke Heroku dan menampilkan prediksi gambar aktual</a:t>
            </a:r>
            <a:endParaRPr/>
          </a:p>
        </p:txBody>
      </p:sp>
      <p:pic>
        <p:nvPicPr>
          <p:cNvPr id="333" name="Google Shape;333;p53"/>
          <p:cNvPicPr preferRelativeResize="0"/>
          <p:nvPr/>
        </p:nvPicPr>
        <p:blipFill rotWithShape="1">
          <a:blip r:embed="rId3">
            <a:alphaModFix/>
          </a:blip>
          <a:srcRect b="57910" l="0" r="0" t="0"/>
          <a:stretch/>
        </p:blipFill>
        <p:spPr>
          <a:xfrm>
            <a:off x="-13275" y="3361975"/>
            <a:ext cx="9170549" cy="178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latin typeface="Roboto"/>
                <a:ea typeface="Roboto"/>
                <a:cs typeface="Roboto"/>
                <a:sym typeface="Roboto"/>
              </a:rPr>
              <a:t>Model Pendeteksi Kondisi Daging</a:t>
            </a:r>
            <a:endParaRPr/>
          </a:p>
        </p:txBody>
      </p:sp>
      <p:pic>
        <p:nvPicPr>
          <p:cNvPr id="339" name="Google Shape;33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914" y="1381725"/>
            <a:ext cx="4733286" cy="17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4"/>
          <p:cNvSpPr txBox="1"/>
          <p:nvPr>
            <p:ph idx="1" type="body"/>
          </p:nvPr>
        </p:nvSpPr>
        <p:spPr>
          <a:xfrm>
            <a:off x="5399700" y="1381725"/>
            <a:ext cx="3140400" cy="1705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latin typeface="Roboto"/>
                <a:ea typeface="Roboto"/>
                <a:cs typeface="Roboto"/>
                <a:sym typeface="Roboto"/>
              </a:rPr>
              <a:t>Model mendeteksi 2 kelas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d" sz="1200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id" sz="1200">
                <a:latin typeface="Roboto"/>
                <a:ea typeface="Roboto"/>
                <a:cs typeface="Roboto"/>
                <a:sym typeface="Roboto"/>
              </a:rPr>
              <a:t>Daging Segar 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d" sz="1200">
                <a:latin typeface="Roboto"/>
                <a:ea typeface="Roboto"/>
                <a:cs typeface="Roboto"/>
                <a:sym typeface="Roboto"/>
              </a:rPr>
              <a:t>- Daging Busuk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d" sz="1200">
                <a:latin typeface="Roboto"/>
                <a:ea typeface="Roboto"/>
                <a:cs typeface="Roboto"/>
                <a:sym typeface="Roboto"/>
              </a:rPr>
              <a:t>Accuracy yang didapatkan sebesar 97%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1" name="Google Shape;341;p54"/>
          <p:cNvPicPr preferRelativeResize="0"/>
          <p:nvPr/>
        </p:nvPicPr>
        <p:blipFill rotWithShape="1">
          <a:blip r:embed="rId4">
            <a:alphaModFix/>
          </a:blip>
          <a:srcRect b="19547" l="0" r="0" t="63330"/>
          <a:stretch/>
        </p:blipFill>
        <p:spPr>
          <a:xfrm>
            <a:off x="0" y="4099775"/>
            <a:ext cx="9144001" cy="104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latin typeface="Roboto"/>
                <a:ea typeface="Roboto"/>
                <a:cs typeface="Roboto"/>
                <a:sym typeface="Roboto"/>
              </a:rPr>
              <a:t>Model Pendeteksi Kondisi Buah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7" name="Google Shape;347;p55"/>
          <p:cNvSpPr txBox="1"/>
          <p:nvPr>
            <p:ph idx="1" type="body"/>
          </p:nvPr>
        </p:nvSpPr>
        <p:spPr>
          <a:xfrm>
            <a:off x="5272238" y="1381725"/>
            <a:ext cx="3251100" cy="2125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 sz="1200">
                <a:latin typeface="Roboto"/>
                <a:ea typeface="Roboto"/>
                <a:cs typeface="Roboto"/>
                <a:sym typeface="Roboto"/>
              </a:rPr>
              <a:t>Model mendeteksi 6 kelas: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 sz="1200">
                <a:latin typeface="Roboto"/>
                <a:ea typeface="Roboto"/>
                <a:cs typeface="Roboto"/>
                <a:sym typeface="Roboto"/>
              </a:rPr>
              <a:t>Apel Segar, Pisang Segar, Jeruk Segar,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 sz="1200">
                <a:latin typeface="Roboto"/>
                <a:ea typeface="Roboto"/>
                <a:cs typeface="Roboto"/>
                <a:sym typeface="Roboto"/>
              </a:rPr>
              <a:t>Apel Busuk, Pisang Busuk, Jeruk Busuk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d" sz="1200">
                <a:latin typeface="Roboto"/>
                <a:ea typeface="Roboto"/>
                <a:cs typeface="Roboto"/>
                <a:sym typeface="Roboto"/>
              </a:rPr>
              <a:t>Accuracy yang didapatkan sebesar 98%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8" name="Google Shape;34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663" y="1381726"/>
            <a:ext cx="4151600" cy="212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5"/>
          <p:cNvPicPr preferRelativeResize="0"/>
          <p:nvPr/>
        </p:nvPicPr>
        <p:blipFill rotWithShape="1">
          <a:blip r:embed="rId4">
            <a:alphaModFix/>
          </a:blip>
          <a:srcRect b="34159" l="3178" r="29770" t="51580"/>
          <a:stretch/>
        </p:blipFill>
        <p:spPr>
          <a:xfrm>
            <a:off x="0" y="3837000"/>
            <a:ext cx="9144000" cy="130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6"/>
          <p:cNvSpPr/>
          <p:nvPr/>
        </p:nvSpPr>
        <p:spPr>
          <a:xfrm>
            <a:off x="1036125" y="-769675"/>
            <a:ext cx="6838200" cy="6838200"/>
          </a:xfrm>
          <a:prstGeom prst="ellipse">
            <a:avLst/>
          </a:prstGeom>
          <a:gradFill>
            <a:gsLst>
              <a:gs pos="0">
                <a:srgbClr val="191919">
                  <a:alpha val="47450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56"/>
          <p:cNvSpPr txBox="1"/>
          <p:nvPr>
            <p:ph type="title"/>
          </p:nvPr>
        </p:nvSpPr>
        <p:spPr>
          <a:xfrm>
            <a:off x="2235950" y="1888950"/>
            <a:ext cx="4672200" cy="136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6000">
                <a:latin typeface="Roboto"/>
                <a:ea typeface="Roboto"/>
                <a:cs typeface="Roboto"/>
                <a:sym typeface="Roboto"/>
              </a:rPr>
              <a:t>Demo</a:t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rganic Food Pitch Deck by Slidesgo">
  <a:themeElements>
    <a:clrScheme name="Simple Light">
      <a:dk1>
        <a:srgbClr val="DBD4D1"/>
      </a:dk1>
      <a:lt1>
        <a:srgbClr val="FFFFFF"/>
      </a:lt1>
      <a:dk2>
        <a:srgbClr val="514138"/>
      </a:dk2>
      <a:lt2>
        <a:srgbClr val="BCB1AE"/>
      </a:lt2>
      <a:accent1>
        <a:srgbClr val="DBD4D1"/>
      </a:accent1>
      <a:accent2>
        <a:srgbClr val="FFFFFF"/>
      </a:accent2>
      <a:accent3>
        <a:srgbClr val="514138"/>
      </a:accent3>
      <a:accent4>
        <a:srgbClr val="BCB1AE"/>
      </a:accent4>
      <a:accent5>
        <a:srgbClr val="DBD4D1"/>
      </a:accent5>
      <a:accent6>
        <a:srgbClr val="BCB1AE"/>
      </a:accent6>
      <a:hlink>
        <a:srgbClr val="5141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